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45"/>
  </p:notesMasterIdLst>
  <p:handoutMasterIdLst>
    <p:handoutMasterId r:id="rId146"/>
  </p:handoutMasterIdLst>
  <p:sldIdLst>
    <p:sldId id="306" r:id="rId5"/>
    <p:sldId id="307" r:id="rId6"/>
    <p:sldId id="397" r:id="rId7"/>
    <p:sldId id="391" r:id="rId8"/>
    <p:sldId id="530" r:id="rId9"/>
    <p:sldId id="529" r:id="rId10"/>
    <p:sldId id="528" r:id="rId11"/>
    <p:sldId id="527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398" r:id="rId21"/>
    <p:sldId id="540" r:id="rId22"/>
    <p:sldId id="543" r:id="rId23"/>
    <p:sldId id="544" r:id="rId24"/>
    <p:sldId id="548" r:id="rId25"/>
    <p:sldId id="549" r:id="rId26"/>
    <p:sldId id="550" r:id="rId27"/>
    <p:sldId id="546" r:id="rId28"/>
    <p:sldId id="539" r:id="rId29"/>
    <p:sldId id="386" r:id="rId30"/>
    <p:sldId id="406" r:id="rId31"/>
    <p:sldId id="403" r:id="rId32"/>
    <p:sldId id="405" r:id="rId33"/>
    <p:sldId id="407" r:id="rId34"/>
    <p:sldId id="408" r:id="rId35"/>
    <p:sldId id="409" r:id="rId36"/>
    <p:sldId id="410" r:id="rId37"/>
    <p:sldId id="411" r:id="rId38"/>
    <p:sldId id="401" r:id="rId39"/>
    <p:sldId id="412" r:id="rId40"/>
    <p:sldId id="413" r:id="rId41"/>
    <p:sldId id="414" r:id="rId42"/>
    <p:sldId id="416" r:id="rId43"/>
    <p:sldId id="418" r:id="rId44"/>
    <p:sldId id="419" r:id="rId45"/>
    <p:sldId id="417" r:id="rId46"/>
    <p:sldId id="420" r:id="rId47"/>
    <p:sldId id="451" r:id="rId48"/>
    <p:sldId id="421" r:id="rId49"/>
    <p:sldId id="424" r:id="rId50"/>
    <p:sldId id="425" r:id="rId51"/>
    <p:sldId id="422" r:id="rId52"/>
    <p:sldId id="426" r:id="rId53"/>
    <p:sldId id="427" r:id="rId54"/>
    <p:sldId id="428" r:id="rId55"/>
    <p:sldId id="430" r:id="rId56"/>
    <p:sldId id="431" r:id="rId57"/>
    <p:sldId id="387" r:id="rId58"/>
    <p:sldId id="429" r:id="rId59"/>
    <p:sldId id="432" r:id="rId60"/>
    <p:sldId id="436" r:id="rId61"/>
    <p:sldId id="450" r:id="rId62"/>
    <p:sldId id="437" r:id="rId63"/>
    <p:sldId id="445" r:id="rId64"/>
    <p:sldId id="452" r:id="rId65"/>
    <p:sldId id="455" r:id="rId66"/>
    <p:sldId id="456" r:id="rId67"/>
    <p:sldId id="454" r:id="rId68"/>
    <p:sldId id="453" r:id="rId69"/>
    <p:sldId id="449" r:id="rId70"/>
    <p:sldId id="457" r:id="rId71"/>
    <p:sldId id="459" r:id="rId72"/>
    <p:sldId id="460" r:id="rId73"/>
    <p:sldId id="462" r:id="rId74"/>
    <p:sldId id="461" r:id="rId75"/>
    <p:sldId id="463" r:id="rId76"/>
    <p:sldId id="464" r:id="rId77"/>
    <p:sldId id="465" r:id="rId78"/>
    <p:sldId id="466" r:id="rId79"/>
    <p:sldId id="467" r:id="rId80"/>
    <p:sldId id="468" r:id="rId81"/>
    <p:sldId id="469" r:id="rId82"/>
    <p:sldId id="470" r:id="rId83"/>
    <p:sldId id="471" r:id="rId84"/>
    <p:sldId id="472" r:id="rId85"/>
    <p:sldId id="473" r:id="rId86"/>
    <p:sldId id="476" r:id="rId87"/>
    <p:sldId id="479" r:id="rId88"/>
    <p:sldId id="474" r:id="rId89"/>
    <p:sldId id="475" r:id="rId90"/>
    <p:sldId id="477" r:id="rId91"/>
    <p:sldId id="478" r:id="rId92"/>
    <p:sldId id="480" r:id="rId93"/>
    <p:sldId id="481" r:id="rId94"/>
    <p:sldId id="482" r:id="rId95"/>
    <p:sldId id="483" r:id="rId96"/>
    <p:sldId id="484" r:id="rId97"/>
    <p:sldId id="486" r:id="rId98"/>
    <p:sldId id="485" r:id="rId99"/>
    <p:sldId id="487" r:id="rId100"/>
    <p:sldId id="488" r:id="rId101"/>
    <p:sldId id="489" r:id="rId102"/>
    <p:sldId id="490" r:id="rId103"/>
    <p:sldId id="491" r:id="rId104"/>
    <p:sldId id="492" r:id="rId105"/>
    <p:sldId id="493" r:id="rId106"/>
    <p:sldId id="494" r:id="rId107"/>
    <p:sldId id="495" r:id="rId108"/>
    <p:sldId id="498" r:id="rId109"/>
    <p:sldId id="499" r:id="rId110"/>
    <p:sldId id="500" r:id="rId111"/>
    <p:sldId id="509" r:id="rId112"/>
    <p:sldId id="501" r:id="rId113"/>
    <p:sldId id="510" r:id="rId114"/>
    <p:sldId id="514" r:id="rId115"/>
    <p:sldId id="511" r:id="rId116"/>
    <p:sldId id="503" r:id="rId117"/>
    <p:sldId id="504" r:id="rId118"/>
    <p:sldId id="513" r:id="rId119"/>
    <p:sldId id="515" r:id="rId120"/>
    <p:sldId id="505" r:id="rId121"/>
    <p:sldId id="542" r:id="rId122"/>
    <p:sldId id="506" r:id="rId123"/>
    <p:sldId id="517" r:id="rId124"/>
    <p:sldId id="541" r:id="rId125"/>
    <p:sldId id="516" r:id="rId126"/>
    <p:sldId id="507" r:id="rId127"/>
    <p:sldId id="518" r:id="rId128"/>
    <p:sldId id="519" r:id="rId129"/>
    <p:sldId id="552" r:id="rId130"/>
    <p:sldId id="553" r:id="rId131"/>
    <p:sldId id="554" r:id="rId132"/>
    <p:sldId id="555" r:id="rId133"/>
    <p:sldId id="556" r:id="rId134"/>
    <p:sldId id="557" r:id="rId135"/>
    <p:sldId id="551" r:id="rId136"/>
    <p:sldId id="520" r:id="rId137"/>
    <p:sldId id="522" r:id="rId138"/>
    <p:sldId id="521" r:id="rId139"/>
    <p:sldId id="526" r:id="rId140"/>
    <p:sldId id="523" r:id="rId141"/>
    <p:sldId id="524" r:id="rId142"/>
    <p:sldId id="525" r:id="rId143"/>
    <p:sldId id="312" r:id="rId14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FFFF"/>
    <a:srgbClr val="1E1E1E"/>
    <a:srgbClr val="B2B0BE"/>
    <a:srgbClr val="FFD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9" autoAdjust="0"/>
    <p:restoredTop sz="84967" autoAdjust="0"/>
  </p:normalViewPr>
  <p:slideViewPr>
    <p:cSldViewPr snapToGrid="0">
      <p:cViewPr varScale="1">
        <p:scale>
          <a:sx n="120" d="100"/>
          <a:sy n="120" d="100"/>
        </p:scale>
        <p:origin x="108" y="25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theme" Target="theme/theme1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tableStyles" Target="tableStyle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microsoft.com/office/2018/10/relationships/authors" Target="author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893A7-208D-49A2-ADF3-6D51FF1E3A67}" type="datetime1">
              <a:rPr lang="ko-KR" altLang="en-US" smtClean="0">
                <a:latin typeface="+mj-lt"/>
              </a:rPr>
              <a:t>2023-07-19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C9CB7-07FF-4D57-AB49-9C3B8C50138F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79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88382B4-BA11-4387-BBF0-6A871BD5BB3D}" type="datetime1">
              <a:rPr lang="ko-KR" altLang="en-US" smtClean="0"/>
              <a:pPr/>
              <a:t>2023-07-19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5939589-3E79-4C82-AA4A-FE78234FAA59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402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93598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100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70946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101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815749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102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132877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103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24703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104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337529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105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09360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altLang="ko-KR" noProof="0" smtClean="0"/>
              <a:pPr/>
              <a:t>106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28540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107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49049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108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67216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109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8681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556692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2429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026689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5513285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297333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43507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724663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79985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191872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62971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910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238224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120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737587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121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24174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122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456095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123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812153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124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612308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altLang="ko-KR" noProof="0" smtClean="0"/>
              <a:pPr/>
              <a:t>125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184626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126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37700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127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39625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128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921012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129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8681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115424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130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65550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131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612552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altLang="ko-KR" noProof="0" smtClean="0"/>
              <a:pPr/>
              <a:t>132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063516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133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444589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134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436573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135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510358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136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776532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137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051432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138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995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139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4515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708594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140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4027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810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0456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12757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7884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4814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A*</a:t>
            </a:r>
            <a:r>
              <a:rPr lang="ko-KR" altLang="en-US" dirty="0">
                <a:latin typeface="+mj-ea"/>
                <a:ea typeface="+mj-ea"/>
              </a:rPr>
              <a:t>에 대해 설명하기 전에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제가 </a:t>
            </a:r>
            <a:r>
              <a:rPr lang="en-US" altLang="ko-KR" dirty="0">
                <a:latin typeface="+mj-ea"/>
                <a:ea typeface="+mj-ea"/>
              </a:rPr>
              <a:t>A*</a:t>
            </a:r>
            <a:r>
              <a:rPr lang="ko-KR" altLang="en-US" dirty="0">
                <a:latin typeface="+mj-ea"/>
                <a:ea typeface="+mj-ea"/>
              </a:rPr>
              <a:t>를 구현할 때 최소 </a:t>
            </a:r>
            <a:r>
              <a:rPr lang="ko-KR" altLang="en-US" dirty="0" err="1">
                <a:latin typeface="+mj-ea"/>
                <a:ea typeface="+mj-ea"/>
              </a:rPr>
              <a:t>힙을</a:t>
            </a:r>
            <a:r>
              <a:rPr lang="ko-KR" altLang="en-US" dirty="0">
                <a:latin typeface="+mj-ea"/>
                <a:ea typeface="+mj-ea"/>
              </a:rPr>
              <a:t> 사용해서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이에 대한 설명과 구현을 먼저 진행하겠습니다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4779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371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3393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2125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8910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0432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4691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5993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768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6240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451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18004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9570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7080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6946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4235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8462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9474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7910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4995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9817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685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저번 주에 그래프와 트리에 대해 배웠었는데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트리에는 특수한 구조가 몇 가지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그 중 하나가 바로 완전 이진 트리로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19542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917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3763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5595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5366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034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74462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25887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2684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51852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842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완전 이진 트리는 이진 트리이므로 최대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개의 자식 노드를 가지며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51956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33175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16926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1887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31867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26729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2114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16742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7154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796774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4821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자식 노드를 가장 왼쪽부터 오른쪽으로 채우게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87035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02626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23780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50126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38949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352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1955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82523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43656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38064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5073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 완전 이진 트리에 느슨한 정렬을 부여한 게 바로 </a:t>
            </a:r>
            <a:r>
              <a:rPr lang="ko-KR" altLang="en-US" dirty="0" err="1">
                <a:latin typeface="+mj-ea"/>
                <a:ea typeface="+mj-ea"/>
              </a:rPr>
              <a:t>힙입니다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 err="1">
                <a:latin typeface="+mj-ea"/>
                <a:ea typeface="+mj-ea"/>
              </a:rPr>
              <a:t>힙은</a:t>
            </a:r>
            <a:r>
              <a:rPr lang="ko-KR" altLang="en-US" dirty="0">
                <a:latin typeface="+mj-ea"/>
                <a:ea typeface="+mj-ea"/>
              </a:rPr>
              <a:t> 최대 </a:t>
            </a:r>
            <a:r>
              <a:rPr lang="ko-KR" altLang="en-US" dirty="0" err="1">
                <a:latin typeface="+mj-ea"/>
                <a:ea typeface="+mj-ea"/>
              </a:rPr>
              <a:t>힙과</a:t>
            </a:r>
            <a:r>
              <a:rPr lang="ko-KR" altLang="en-US" dirty="0">
                <a:latin typeface="+mj-ea"/>
                <a:ea typeface="+mj-ea"/>
              </a:rPr>
              <a:t> 최소 </a:t>
            </a:r>
            <a:r>
              <a:rPr lang="ko-KR" altLang="en-US" dirty="0" err="1">
                <a:latin typeface="+mj-ea"/>
                <a:ea typeface="+mj-ea"/>
              </a:rPr>
              <a:t>힙으로</a:t>
            </a:r>
            <a:r>
              <a:rPr lang="ko-KR" altLang="en-US" dirty="0">
                <a:latin typeface="+mj-ea"/>
                <a:ea typeface="+mj-ea"/>
              </a:rPr>
              <a:t> 나뉘는데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최대 </a:t>
            </a:r>
            <a:r>
              <a:rPr lang="ko-KR" altLang="en-US" dirty="0" err="1">
                <a:latin typeface="+mj-ea"/>
                <a:ea typeface="+mj-ea"/>
              </a:rPr>
              <a:t>힙을</a:t>
            </a:r>
            <a:r>
              <a:rPr lang="ko-KR" altLang="en-US" dirty="0">
                <a:latin typeface="+mj-ea"/>
                <a:ea typeface="+mj-ea"/>
              </a:rPr>
              <a:t> 보면 자식 노드가 부모 노드보다 작거나 같은 것을 볼 수 있죠</a:t>
            </a:r>
            <a:r>
              <a:rPr lang="en-US" altLang="ko-KR" dirty="0">
                <a:latin typeface="+mj-ea"/>
                <a:ea typeface="+mj-ea"/>
              </a:rPr>
              <a:t>? </a:t>
            </a:r>
            <a:r>
              <a:rPr lang="ko-KR" altLang="en-US" dirty="0">
                <a:latin typeface="+mj-ea"/>
                <a:ea typeface="+mj-ea"/>
              </a:rPr>
              <a:t>최소 </a:t>
            </a:r>
            <a:r>
              <a:rPr lang="ko-KR" altLang="en-US" dirty="0" err="1">
                <a:latin typeface="+mj-ea"/>
                <a:ea typeface="+mj-ea"/>
              </a:rPr>
              <a:t>힙은</a:t>
            </a:r>
            <a:r>
              <a:rPr lang="ko-KR" altLang="en-US" dirty="0">
                <a:latin typeface="+mj-ea"/>
                <a:ea typeface="+mj-ea"/>
              </a:rPr>
              <a:t> 반대로 자식 노드가 부모 노드보다 크거나 같습니다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 err="1">
                <a:latin typeface="+mj-ea"/>
                <a:ea typeface="+mj-ea"/>
              </a:rPr>
              <a:t>힙에서</a:t>
            </a:r>
            <a:r>
              <a:rPr lang="ko-KR" altLang="en-US" dirty="0">
                <a:latin typeface="+mj-ea"/>
                <a:ea typeface="+mj-ea"/>
              </a:rPr>
              <a:t> 데이터를 꺼낼 땐 항상 최상위 노드를 반환하기 때문에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최소 또는 최댓값을 </a:t>
            </a:r>
            <a:r>
              <a:rPr lang="en-US" altLang="ko-KR" dirty="0" err="1">
                <a:latin typeface="+mj-ea"/>
                <a:ea typeface="+mj-ea"/>
              </a:rPr>
              <a:t>logn</a:t>
            </a:r>
            <a:r>
              <a:rPr lang="ko-KR" altLang="en-US" dirty="0">
                <a:latin typeface="+mj-ea"/>
                <a:ea typeface="+mj-ea"/>
              </a:rPr>
              <a:t>의 속도로 조회할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01290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2172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71197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95592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54690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27215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85550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678516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27351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49604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6865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힙은</a:t>
            </a:r>
            <a:r>
              <a:rPr lang="ko-KR" altLang="en-US" dirty="0">
                <a:latin typeface="+mj-ea"/>
                <a:ea typeface="+mj-ea"/>
              </a:rPr>
              <a:t> 보통 배열에 구현합니다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배열의 </a:t>
            </a:r>
            <a:r>
              <a:rPr lang="en-US" altLang="ko-KR" dirty="0">
                <a:latin typeface="+mj-ea"/>
                <a:ea typeface="+mj-ea"/>
              </a:rPr>
              <a:t>0</a:t>
            </a:r>
            <a:r>
              <a:rPr lang="ko-KR" altLang="en-US" dirty="0">
                <a:latin typeface="+mj-ea"/>
                <a:ea typeface="+mj-ea"/>
              </a:rPr>
              <a:t>번은 </a:t>
            </a:r>
            <a:r>
              <a:rPr lang="ko-KR" altLang="en-US" dirty="0" err="1">
                <a:latin typeface="+mj-ea"/>
                <a:ea typeface="+mj-ea"/>
              </a:rPr>
              <a:t>비워두고</a:t>
            </a:r>
            <a:r>
              <a:rPr lang="ko-KR" altLang="en-US" dirty="0">
                <a:latin typeface="+mj-ea"/>
                <a:ea typeface="+mj-ea"/>
              </a:rPr>
              <a:t> 최상위 노드부터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에서 시작해 순서대로 인덱스를 부여하게 됩니다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이러면 부모 노드의 인덱스는 해당 노드 </a:t>
            </a:r>
            <a:r>
              <a:rPr lang="en-US" altLang="ko-KR" dirty="0">
                <a:latin typeface="+mj-ea"/>
                <a:ea typeface="+mj-ea"/>
              </a:rPr>
              <a:t>/ 2, </a:t>
            </a:r>
            <a:r>
              <a:rPr lang="ko-KR" altLang="en-US" dirty="0">
                <a:latin typeface="+mj-ea"/>
                <a:ea typeface="+mj-ea"/>
              </a:rPr>
              <a:t>왼쪽 자식 노드의 인덱스는 해당 노드 </a:t>
            </a:r>
            <a:r>
              <a:rPr lang="en-US" altLang="ko-KR" dirty="0">
                <a:latin typeface="+mj-ea"/>
                <a:ea typeface="+mj-ea"/>
              </a:rPr>
              <a:t>* 2,</a:t>
            </a:r>
            <a:r>
              <a:rPr lang="ko-KR" altLang="en-US" dirty="0">
                <a:latin typeface="+mj-ea"/>
                <a:ea typeface="+mj-ea"/>
              </a:rPr>
              <a:t> 오른쪽 자식 노드의 인덱스는 해당 노드 </a:t>
            </a:r>
            <a:r>
              <a:rPr lang="en-US" altLang="ko-KR" dirty="0">
                <a:latin typeface="+mj-ea"/>
                <a:ea typeface="+mj-ea"/>
              </a:rPr>
              <a:t>* 2 + 1</a:t>
            </a:r>
            <a:r>
              <a:rPr lang="ko-KR" altLang="en-US" dirty="0">
                <a:latin typeface="+mj-ea"/>
                <a:ea typeface="+mj-ea"/>
              </a:rPr>
              <a:t>이 되겠죠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72390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18895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87740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7806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77161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62578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69863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90543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9452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32260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2402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이제 노드 삽입 방법에 대해 알아보겠습니다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지금 이미지는 최대 </a:t>
            </a:r>
            <a:r>
              <a:rPr lang="ko-KR" altLang="en-US" dirty="0" err="1">
                <a:latin typeface="+mj-ea"/>
                <a:ea typeface="+mj-ea"/>
              </a:rPr>
              <a:t>힙인데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우리가 쓸 건 최소 </a:t>
            </a:r>
            <a:r>
              <a:rPr lang="ko-KR" altLang="en-US" dirty="0" err="1">
                <a:latin typeface="+mj-ea"/>
                <a:ea typeface="+mj-ea"/>
              </a:rPr>
              <a:t>힙이기</a:t>
            </a:r>
            <a:r>
              <a:rPr lang="ko-KR" altLang="en-US" dirty="0">
                <a:latin typeface="+mj-ea"/>
                <a:ea typeface="+mj-ea"/>
              </a:rPr>
              <a:t> 때문에 최소 </a:t>
            </a:r>
            <a:r>
              <a:rPr lang="ko-KR" altLang="en-US" dirty="0" err="1">
                <a:latin typeface="+mj-ea"/>
                <a:ea typeface="+mj-ea"/>
              </a:rPr>
              <a:t>힙으로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40670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0172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33980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66983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00261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613983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243860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78590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574332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21823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랜덤 위치에 아이템을 초기화하되 이미 아이템이나 플레이어가 있으면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924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1" name="그림 개체 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그림 개체 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그래픽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그래픽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2 슬라이드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래픽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래픽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그래픽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그래픽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그래픽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그래픽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그래픽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구역 머리글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그래픽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그래픽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그래픽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그래픽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콘텐츠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그래픽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래픽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m.inven.co.kr/webzine/wznews.php?idx=184914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m.riss.kr/search/detail/DetailView.do?p_mat_type=be54d9b8bc7cdb09&amp;control_no=0c1c87c104e27e90ffe0bdc3ef48d419" TargetMode="Externa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.inven.co.kr/webzine/wznews.php?idx=18491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mlwjd9405.github.io/2018/05/10/data-structure-heap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arduino.cc/t/calculation-speed-floats-vs-ints/358404/5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dirty="0"/>
              <a:t>알고리즘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정태균</a:t>
            </a:r>
            <a:r>
              <a:rPr lang="en-US" altLang="ko-KR" dirty="0"/>
              <a:t>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2023661088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2023.07.19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삽입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204FF26-2C89-7D7B-0A16-A0087C4CA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0430" r="-605" b="39082"/>
          <a:stretch/>
        </p:blipFill>
        <p:spPr bwMode="auto">
          <a:xfrm>
            <a:off x="838200" y="1805214"/>
            <a:ext cx="11237686" cy="420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6492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경로 </a:t>
            </a:r>
            <a:r>
              <a:rPr lang="ko-KR" altLang="en-US" b="1" dirty="0"/>
              <a:t>탐색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830199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B2F042-DF4C-59FF-1189-E03CABBBA1CF}"/>
              </a:ext>
            </a:extLst>
          </p:cNvPr>
          <p:cNvSpPr txBox="1"/>
          <p:nvPr/>
        </p:nvSpPr>
        <p:spPr>
          <a:xfrm>
            <a:off x="8779647" y="17862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48   0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5755D-54E4-FF58-EE0D-1A2289A0EB2B}"/>
              </a:ext>
            </a:extLst>
          </p:cNvPr>
          <p:cNvSpPr txBox="1"/>
          <p:nvPr/>
        </p:nvSpPr>
        <p:spPr>
          <a:xfrm>
            <a:off x="8876295" y="198612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48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66CAD2-FAD5-1CF8-1216-E5053BD52C70}"/>
              </a:ext>
            </a:extLst>
          </p:cNvPr>
          <p:cNvSpPr txBox="1"/>
          <p:nvPr/>
        </p:nvSpPr>
        <p:spPr>
          <a:xfrm rot="10800000">
            <a:off x="8698281" y="19744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224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경로 </a:t>
            </a:r>
            <a:r>
              <a:rPr lang="ko-KR" altLang="en-US" b="1" dirty="0"/>
              <a:t>탐색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764839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B2F042-DF4C-59FF-1189-E03CABBBA1CF}"/>
              </a:ext>
            </a:extLst>
          </p:cNvPr>
          <p:cNvSpPr txBox="1"/>
          <p:nvPr/>
        </p:nvSpPr>
        <p:spPr>
          <a:xfrm>
            <a:off x="8779647" y="17862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48   0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5755D-54E4-FF58-EE0D-1A2289A0EB2B}"/>
              </a:ext>
            </a:extLst>
          </p:cNvPr>
          <p:cNvSpPr txBox="1"/>
          <p:nvPr/>
        </p:nvSpPr>
        <p:spPr>
          <a:xfrm>
            <a:off x="8876295" y="198612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48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66CAD2-FAD5-1CF8-1216-E5053BD52C70}"/>
              </a:ext>
            </a:extLst>
          </p:cNvPr>
          <p:cNvSpPr txBox="1"/>
          <p:nvPr/>
        </p:nvSpPr>
        <p:spPr>
          <a:xfrm rot="10800000">
            <a:off x="8698281" y="19744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113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경로 </a:t>
            </a:r>
            <a:r>
              <a:rPr lang="ko-KR" altLang="en-US" b="1" dirty="0"/>
              <a:t>탐색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5876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B2F042-DF4C-59FF-1189-E03CABBBA1CF}"/>
              </a:ext>
            </a:extLst>
          </p:cNvPr>
          <p:cNvSpPr txBox="1"/>
          <p:nvPr/>
        </p:nvSpPr>
        <p:spPr>
          <a:xfrm>
            <a:off x="8779647" y="17862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48   0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5755D-54E4-FF58-EE0D-1A2289A0EB2B}"/>
              </a:ext>
            </a:extLst>
          </p:cNvPr>
          <p:cNvSpPr txBox="1"/>
          <p:nvPr/>
        </p:nvSpPr>
        <p:spPr>
          <a:xfrm>
            <a:off x="8876295" y="198612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48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66CAD2-FAD5-1CF8-1216-E5053BD52C70}"/>
              </a:ext>
            </a:extLst>
          </p:cNvPr>
          <p:cNvSpPr txBox="1"/>
          <p:nvPr/>
        </p:nvSpPr>
        <p:spPr>
          <a:xfrm rot="10800000">
            <a:off x="8698281" y="19744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61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경로 </a:t>
            </a:r>
            <a:r>
              <a:rPr lang="ko-KR" altLang="en-US" b="1" dirty="0"/>
              <a:t>탐색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278793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B2F042-DF4C-59FF-1189-E03CABBBA1CF}"/>
              </a:ext>
            </a:extLst>
          </p:cNvPr>
          <p:cNvSpPr txBox="1"/>
          <p:nvPr/>
        </p:nvSpPr>
        <p:spPr>
          <a:xfrm>
            <a:off x="8779647" y="17862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48   0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5755D-54E4-FF58-EE0D-1A2289A0EB2B}"/>
              </a:ext>
            </a:extLst>
          </p:cNvPr>
          <p:cNvSpPr txBox="1"/>
          <p:nvPr/>
        </p:nvSpPr>
        <p:spPr>
          <a:xfrm>
            <a:off x="8876295" y="198612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48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66CAD2-FAD5-1CF8-1216-E5053BD52C70}"/>
              </a:ext>
            </a:extLst>
          </p:cNvPr>
          <p:cNvSpPr txBox="1"/>
          <p:nvPr/>
        </p:nvSpPr>
        <p:spPr>
          <a:xfrm rot="10800000">
            <a:off x="8698281" y="19744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004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경로 </a:t>
            </a:r>
            <a:r>
              <a:rPr lang="ko-KR" altLang="en-US" b="1" dirty="0"/>
              <a:t>탐색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563891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B2F042-DF4C-59FF-1189-E03CABBBA1CF}"/>
              </a:ext>
            </a:extLst>
          </p:cNvPr>
          <p:cNvSpPr txBox="1"/>
          <p:nvPr/>
        </p:nvSpPr>
        <p:spPr>
          <a:xfrm>
            <a:off x="8779647" y="17862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48   0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5755D-54E4-FF58-EE0D-1A2289A0EB2B}"/>
              </a:ext>
            </a:extLst>
          </p:cNvPr>
          <p:cNvSpPr txBox="1"/>
          <p:nvPr/>
        </p:nvSpPr>
        <p:spPr>
          <a:xfrm>
            <a:off x="8876295" y="198612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48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66CAD2-FAD5-1CF8-1216-E5053BD52C70}"/>
              </a:ext>
            </a:extLst>
          </p:cNvPr>
          <p:cNvSpPr txBox="1"/>
          <p:nvPr/>
        </p:nvSpPr>
        <p:spPr>
          <a:xfrm rot="10800000">
            <a:off x="8698281" y="19744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672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팩맨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사냥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06A73834-B742-8D20-0B58-A35608C5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698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6 0.00208 C -0.00079 -0.04329 -0.00105 -0.08843 -0.00131 -0.1338 L -0.0668 -0.25857 L -0.00131 -0.38588 L 0.06705 -0.38588 " pathEditMode="relative" ptsTypes="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42A84-A14E-D17D-C61C-1F20554AE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B8796D-B313-77C8-D0BE-F83953FA6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910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b="1" dirty="0"/>
              <a:t>구현 순서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5A823C2-5DAD-3BDB-FD14-E55331D4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59CA462-E46B-E26C-076A-460D2EFC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661817-DDC8-880A-EC60-77B91A87B917}"/>
              </a:ext>
            </a:extLst>
          </p:cNvPr>
          <p:cNvSpPr/>
          <p:nvPr/>
        </p:nvSpPr>
        <p:spPr>
          <a:xfrm>
            <a:off x="7935854" y="4470545"/>
            <a:ext cx="829172" cy="891428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A9E7E8-954A-CB5F-9140-1A7A0661B0A6}"/>
              </a:ext>
            </a:extLst>
          </p:cNvPr>
          <p:cNvSpPr/>
          <p:nvPr/>
        </p:nvSpPr>
        <p:spPr>
          <a:xfrm>
            <a:off x="1963270" y="4623784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3049F9A5-CE76-37E5-407A-F63FE07D698C}"/>
              </a:ext>
            </a:extLst>
          </p:cNvPr>
          <p:cNvCxnSpPr>
            <a:stCxn id="8" idx="0"/>
            <a:endCxn id="9" idx="0"/>
          </p:cNvCxnSpPr>
          <p:nvPr/>
        </p:nvCxnSpPr>
        <p:spPr>
          <a:xfrm rot="16200000" flipH="1" flipV="1">
            <a:off x="6050665" y="2324008"/>
            <a:ext cx="153239" cy="4446311"/>
          </a:xfrm>
          <a:prstGeom prst="curvedConnector3">
            <a:avLst>
              <a:gd name="adj1" fmla="val -79854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06AD9EC-949B-5370-A8F1-C79D7FD724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2123260" y="4823559"/>
            <a:ext cx="444389" cy="4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7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b="1" dirty="0"/>
              <a:t>구현 순서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C56B9-35B8-F0F2-C7A8-EA3F20B7D94C}"/>
              </a:ext>
            </a:extLst>
          </p:cNvPr>
          <p:cNvSpPr txBox="1"/>
          <p:nvPr/>
        </p:nvSpPr>
        <p:spPr>
          <a:xfrm>
            <a:off x="1524000" y="1891553"/>
            <a:ext cx="5631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출발 노드를 </a:t>
            </a:r>
            <a:r>
              <a:rPr lang="en-US" altLang="ko-KR" sz="2800" dirty="0" err="1">
                <a:solidFill>
                  <a:schemeClr val="accent1"/>
                </a:solidFill>
              </a:rPr>
              <a:t>ClosedList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493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구현 순서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8E331C-4FCC-6ECB-B625-E772AD831E8D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EC0C74C-8435-13CE-0594-656FB688F8BA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Picture 2" descr="최소 힙 / 최대 힙">
              <a:extLst>
                <a:ext uri="{FF2B5EF4-FFF2-40B4-BE49-F238E27FC236}">
                  <a16:creationId xmlns:a16="http://schemas.microsoft.com/office/drawing/2014/main" id="{353E6217-9E8B-708F-35A8-C690AC5CA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8069CE-6446-E42B-50AE-3F6F3B26FCCD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E1F97-2A32-75B3-055D-63AF2F705399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6AFC-4198-C0BC-7134-171E3C47812F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36CD1-6279-0648-DF93-9C169A3BD66D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AB9B6-0135-7EE6-FB37-2A578EC5470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AFCAC-C531-41C3-F15F-23C1844D8E03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F5913-AC9B-9364-A0A8-75ACBD87C496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5447B-2AC4-CE00-CB64-F67CEE198FEF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B19AC-07B4-1CB4-5CC1-7F6084C20049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00D49A-53E7-E217-BE61-D1AB0784ADC9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1367BB-C1BD-06F5-34AD-27197AAF8973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6C721-683F-7AA8-C96A-867D2CABF747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9620F2-385B-2358-9766-0E8CFD4EFFF4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3BBCC3-DA01-4535-C3C3-ADEB5624C89C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450E6-EA00-FCF9-890B-B187D05018A5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83DD67-645E-9247-B4CE-256B09FFE2DB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8A0869-489F-3F1D-E00E-A6DCA116F7E9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A398CB15-9500-542B-D506-F866A0D992AC}"/>
              </a:ext>
            </a:extLst>
          </p:cNvPr>
          <p:cNvCxnSpPr>
            <a:cxnSpLocks/>
            <a:stCxn id="3" idx="0"/>
            <a:endCxn id="28" idx="0"/>
          </p:cNvCxnSpPr>
          <p:nvPr/>
        </p:nvCxnSpPr>
        <p:spPr>
          <a:xfrm rot="16200000" flipV="1">
            <a:off x="6180223" y="1385107"/>
            <a:ext cx="12700" cy="4340434"/>
          </a:xfrm>
          <a:prstGeom prst="curvedConnector3">
            <a:avLst>
              <a:gd name="adj1" fmla="val 1203529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22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삽입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204FF26-2C89-7D7B-0A16-A0087C4CA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9" t="62599" r="-1338" b="7168"/>
          <a:stretch/>
        </p:blipFill>
        <p:spPr bwMode="auto">
          <a:xfrm>
            <a:off x="774700" y="1817689"/>
            <a:ext cx="11353800" cy="416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3458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b="1"/>
              <a:t>구현 순서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68EF5-A159-314D-37B0-9D0F89C0947C}"/>
              </a:ext>
            </a:extLst>
          </p:cNvPr>
          <p:cNvSpPr txBox="1"/>
          <p:nvPr/>
        </p:nvSpPr>
        <p:spPr>
          <a:xfrm>
            <a:off x="1524000" y="1891553"/>
            <a:ext cx="76674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출발 노드를 </a:t>
            </a:r>
            <a:r>
              <a:rPr lang="en-US" altLang="ko-KR" sz="2800" dirty="0" err="1">
                <a:solidFill>
                  <a:schemeClr val="accent1"/>
                </a:solidFill>
              </a:rPr>
              <a:t>ClosedList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주변 노드를 조사한 뒤 </a:t>
            </a: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endParaRPr lang="ko-KR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911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구현 순서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8E331C-4FCC-6ECB-B625-E772AD831E8D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EC0C74C-8435-13CE-0594-656FB688F8BA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Picture 2" descr="최소 힙 / 최대 힙">
              <a:extLst>
                <a:ext uri="{FF2B5EF4-FFF2-40B4-BE49-F238E27FC236}">
                  <a16:creationId xmlns:a16="http://schemas.microsoft.com/office/drawing/2014/main" id="{353E6217-9E8B-708F-35A8-C690AC5CA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314478E-3E60-C4D4-8CC1-BF4AEF967F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F231C0-0CA5-2633-25E9-F9B9C631A1A2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2434A-2082-6B41-1FE5-3AB01C818C48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0373-A760-9A22-0388-65B2372F75A0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E7939-040A-D6C1-B1C9-A8BB634BA0B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A1B52-5EC0-F152-9AAD-4A554AF083FA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218B-56DA-AC43-0904-E78AF2BF6312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64927-DF8A-C20E-F2B5-601200FC3EAB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C6497-332F-8568-5599-6BACA7C0ACD2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5F0E0-56E3-396B-FDB5-5BB44F3110CB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9E4D0-FA60-7A5F-510A-3580FCF51214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DC939-368B-512B-EC07-DEF440471B07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A2A38-EC1E-E51C-15A6-C1BFDC367684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99135F-296C-0E86-70BC-32D7364F296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4476D3-1360-180A-CCF1-569578288C8B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01B9B-2B19-AC8C-BE63-CD6A7768DD60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98D6D-A8B4-5629-1CC0-D316CD694664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2C566E-15DC-84B8-CF71-666BF634D322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A7DC32-9DC2-9A7B-B392-BCC5D7541B46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883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b="1" dirty="0"/>
              <a:t>구현 순서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68EF5-A159-314D-37B0-9D0F89C0947C}"/>
              </a:ext>
            </a:extLst>
          </p:cNvPr>
          <p:cNvSpPr txBox="1"/>
          <p:nvPr/>
        </p:nvSpPr>
        <p:spPr>
          <a:xfrm>
            <a:off x="1524000" y="1891553"/>
            <a:ext cx="74286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출발 노드를 </a:t>
            </a:r>
            <a:r>
              <a:rPr lang="en-US" altLang="ko-KR" sz="2800" dirty="0" err="1">
                <a:solidFill>
                  <a:schemeClr val="accent1"/>
                </a:solidFill>
              </a:rPr>
              <a:t>ClosedList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주변 노드를 조사한 뒤 </a:t>
            </a: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POP(),</a:t>
            </a:r>
            <a:r>
              <a:rPr lang="ko-KR" altLang="en-US" sz="2800" dirty="0">
                <a:solidFill>
                  <a:schemeClr val="accent1"/>
                </a:solidFill>
              </a:rPr>
              <a:t> 다음 출발 노드로 지정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endParaRPr lang="ko-KR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08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B2434A-2082-6B41-1FE5-3AB01C818C48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0373-A760-9A22-0388-65B2372F75A0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E7939-040A-D6C1-B1C9-A8BB634BA0B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A1B52-5EC0-F152-9AAD-4A554AF083FA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218B-56DA-AC43-0904-E78AF2BF6312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64927-DF8A-C20E-F2B5-601200FC3EAB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C6497-332F-8568-5599-6BACA7C0ACD2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5F0E0-56E3-396B-FDB5-5BB44F3110CB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9E4D0-FA60-7A5F-510A-3580FCF51214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DC939-368B-512B-EC07-DEF440471B07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A2A38-EC1E-E51C-15A6-C1BFDC367684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99135F-296C-0E86-70BC-32D7364F296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4476D3-1360-180A-CCF1-569578288C8B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01B9B-2B19-AC8C-BE63-CD6A7768DD60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98D6D-A8B4-5629-1CC0-D316CD694664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2C566E-15DC-84B8-CF71-666BF634D322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DB075A-C9B3-4887-227F-B2F682037905}"/>
              </a:ext>
            </a:extLst>
          </p:cNvPr>
          <p:cNvSpPr/>
          <p:nvPr/>
        </p:nvSpPr>
        <p:spPr>
          <a:xfrm>
            <a:off x="8742758" y="3579603"/>
            <a:ext cx="829172" cy="891428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9C504F-F15D-4970-16A1-BAD8AA6180FC}"/>
              </a:ext>
            </a:extLst>
          </p:cNvPr>
          <p:cNvSpPr/>
          <p:nvPr/>
        </p:nvSpPr>
        <p:spPr>
          <a:xfrm>
            <a:off x="1963270" y="4623784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A5D49815-AF97-B756-77BE-3D325CB202A6}"/>
              </a:ext>
            </a:extLst>
          </p:cNvPr>
          <p:cNvCxnSpPr>
            <a:stCxn id="28" idx="0"/>
            <a:endCxn id="29" idx="0"/>
          </p:cNvCxnSpPr>
          <p:nvPr/>
        </p:nvCxnSpPr>
        <p:spPr>
          <a:xfrm rot="16200000" flipH="1" flipV="1">
            <a:off x="6008646" y="1475085"/>
            <a:ext cx="1044181" cy="5253215"/>
          </a:xfrm>
          <a:prstGeom prst="curvedConnector3">
            <a:avLst>
              <a:gd name="adj1" fmla="val -10259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C254532-420E-7A15-0B85-DD1226B3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2123260" y="4823559"/>
            <a:ext cx="444389" cy="49870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FE7ED2E-9AB0-031D-FB75-4F0FDB698AE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628379" y="4823559"/>
            <a:ext cx="444389" cy="4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5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628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C1986E-530C-9AA8-AD8E-72865437635A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A45E1D2-FC1A-CB84-B4E2-5BBB0C68CAA3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Picture 2" descr="최소 힙 / 최대 힙">
              <a:extLst>
                <a:ext uri="{FF2B5EF4-FFF2-40B4-BE49-F238E27FC236}">
                  <a16:creationId xmlns:a16="http://schemas.microsoft.com/office/drawing/2014/main" id="{57E82CB7-76BE-A928-54E7-AAD56C868C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666C330-8B55-8DAC-E542-8EB5AB956C4B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CFE3AFE-9623-DD62-A523-8DB403ABB2EA}"/>
              </a:ext>
            </a:extLst>
          </p:cNvPr>
          <p:cNvCxnSpPr>
            <a:cxnSpLocks/>
            <a:endCxn id="25" idx="0"/>
          </p:cNvCxnSpPr>
          <p:nvPr/>
        </p:nvCxnSpPr>
        <p:spPr>
          <a:xfrm rot="10800000" flipV="1">
            <a:off x="4010006" y="1959428"/>
            <a:ext cx="3078056" cy="159589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0701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b="1" dirty="0"/>
              <a:t>구현 순서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68EF5-A159-314D-37B0-9D0F89C0947C}"/>
              </a:ext>
            </a:extLst>
          </p:cNvPr>
          <p:cNvSpPr txBox="1"/>
          <p:nvPr/>
        </p:nvSpPr>
        <p:spPr>
          <a:xfrm>
            <a:off x="1524000" y="1891553"/>
            <a:ext cx="86757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출발 노드를 </a:t>
            </a:r>
            <a:r>
              <a:rPr lang="en-US" altLang="ko-KR" sz="2800" dirty="0" err="1">
                <a:solidFill>
                  <a:schemeClr val="accent1"/>
                </a:solidFill>
              </a:rPr>
              <a:t>ClosedList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주변 노드를 조사한 뒤 </a:t>
            </a: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POP(),</a:t>
            </a:r>
            <a:r>
              <a:rPr lang="ko-KR" altLang="en-US" sz="2800" dirty="0">
                <a:solidFill>
                  <a:schemeClr val="accent1"/>
                </a:solidFill>
              </a:rPr>
              <a:t> 다음 출발 노드로 지정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solidFill>
                  <a:schemeClr val="accent1"/>
                </a:solidFill>
              </a:rPr>
              <a:t>(1) ~ (3)</a:t>
            </a:r>
            <a:r>
              <a:rPr lang="ko-KR" altLang="en-US" sz="2800" dirty="0">
                <a:solidFill>
                  <a:schemeClr val="accent1"/>
                </a:solidFill>
              </a:rPr>
              <a:t>을 </a:t>
            </a:r>
            <a:r>
              <a:rPr lang="en-US" altLang="ko-KR" sz="2800" dirty="0">
                <a:solidFill>
                  <a:schemeClr val="accent1"/>
                </a:solidFill>
              </a:rPr>
              <a:t>H Cost</a:t>
            </a:r>
            <a:r>
              <a:rPr lang="ko-KR" altLang="en-US" sz="2800" dirty="0">
                <a:solidFill>
                  <a:schemeClr val="accent1"/>
                </a:solidFill>
              </a:rPr>
              <a:t>가 </a:t>
            </a:r>
            <a:r>
              <a:rPr lang="en-US" altLang="ko-KR" sz="2800" dirty="0">
                <a:solidFill>
                  <a:schemeClr val="accent1"/>
                </a:solidFill>
              </a:rPr>
              <a:t>0</a:t>
            </a:r>
            <a:r>
              <a:rPr lang="ko-KR" altLang="en-US" sz="2800" dirty="0">
                <a:solidFill>
                  <a:schemeClr val="accent1"/>
                </a:solidFill>
              </a:rPr>
              <a:t>인 경우가 나올 때까지 반복</a:t>
            </a:r>
          </a:p>
        </p:txBody>
      </p:sp>
    </p:spTree>
    <p:extLst>
      <p:ext uri="{BB962C8B-B14F-4D97-AF65-F5344CB8AC3E}">
        <p14:creationId xmlns:p14="http://schemas.microsoft.com/office/powerpoint/2010/main" val="16516620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 조사 조건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B0F131-46CC-54A3-7021-3FDA9F591B02}"/>
              </a:ext>
            </a:extLst>
          </p:cNvPr>
          <p:cNvSpPr/>
          <p:nvPr/>
        </p:nvSpPr>
        <p:spPr>
          <a:xfrm>
            <a:off x="7122990" y="1777057"/>
            <a:ext cx="4075064" cy="445001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6A5A5-51F9-C78B-EBC9-A97CD85FDD54}"/>
              </a:ext>
            </a:extLst>
          </p:cNvPr>
          <p:cNvSpPr txBox="1"/>
          <p:nvPr/>
        </p:nvSpPr>
        <p:spPr>
          <a:xfrm>
            <a:off x="1043838" y="2738145"/>
            <a:ext cx="5431698" cy="20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chemeClr val="accent5"/>
                </a:solidFill>
              </a:rPr>
              <a:t>1. </a:t>
            </a:r>
            <a:r>
              <a:rPr lang="ko-KR" altLang="en-US" sz="4400" b="1" dirty="0">
                <a:solidFill>
                  <a:schemeClr val="accent5"/>
                </a:solidFill>
              </a:rPr>
              <a:t>맵 범위 바깥은 조사 </a:t>
            </a:r>
            <a:r>
              <a:rPr lang="en-US" altLang="ko-KR" sz="4400" b="1" dirty="0">
                <a:solidFill>
                  <a:schemeClr val="accent5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833338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b="1" dirty="0"/>
              <a:t>구현 순서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68EF5-A159-314D-37B0-9D0F89C0947C}"/>
              </a:ext>
            </a:extLst>
          </p:cNvPr>
          <p:cNvSpPr txBox="1"/>
          <p:nvPr/>
        </p:nvSpPr>
        <p:spPr>
          <a:xfrm>
            <a:off x="1524000" y="1891553"/>
            <a:ext cx="813312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출발 노드를 </a:t>
            </a:r>
            <a:r>
              <a:rPr lang="en-US" altLang="ko-KR" sz="2800" dirty="0" err="1">
                <a:solidFill>
                  <a:schemeClr val="accent1"/>
                </a:solidFill>
              </a:rPr>
              <a:t>ClosedList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주변 노드를 조사한 뒤 </a:t>
            </a: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1028700" lvl="1" indent="-571500">
              <a:buFont typeface="+mj-lt"/>
              <a:buAutoNum type="romanUcPeriod"/>
            </a:pPr>
            <a:r>
              <a:rPr lang="ko-KR" altLang="en-US" sz="2800" dirty="0">
                <a:solidFill>
                  <a:schemeClr val="accent5"/>
                </a:solidFill>
              </a:rPr>
              <a:t>맵 범위 바깥은 조사 </a:t>
            </a:r>
            <a:r>
              <a:rPr lang="en-US" altLang="ko-KR" sz="2800" dirty="0">
                <a:solidFill>
                  <a:schemeClr val="accent5"/>
                </a:solidFill>
              </a:rPr>
              <a:t>X</a:t>
            </a:r>
          </a:p>
          <a:p>
            <a:pPr marL="514350" indent="-514350">
              <a:buAutoNum type="arabicPeriod"/>
            </a:pP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POP(),</a:t>
            </a:r>
            <a:r>
              <a:rPr lang="ko-KR" altLang="en-US" sz="2800" dirty="0">
                <a:solidFill>
                  <a:schemeClr val="accent1"/>
                </a:solidFill>
              </a:rPr>
              <a:t> 다음 출발 노드로 지정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solidFill>
                  <a:schemeClr val="accent1"/>
                </a:solidFill>
              </a:rPr>
              <a:t>(1) ~ (3)</a:t>
            </a:r>
            <a:r>
              <a:rPr lang="ko-KR" altLang="en-US" sz="2800" dirty="0">
                <a:solidFill>
                  <a:schemeClr val="accent1"/>
                </a:solidFill>
              </a:rPr>
              <a:t>을 </a:t>
            </a:r>
            <a:r>
              <a:rPr lang="en-US" altLang="ko-KR" sz="2800" dirty="0">
                <a:solidFill>
                  <a:schemeClr val="accent1"/>
                </a:solidFill>
              </a:rPr>
              <a:t>H Cost</a:t>
            </a:r>
            <a:r>
              <a:rPr lang="ko-KR" altLang="en-US" sz="2800" dirty="0">
                <a:solidFill>
                  <a:schemeClr val="accent1"/>
                </a:solidFill>
              </a:rPr>
              <a:t>가 </a:t>
            </a:r>
            <a:r>
              <a:rPr lang="en-US" altLang="ko-KR" sz="2800" dirty="0">
                <a:solidFill>
                  <a:schemeClr val="accent1"/>
                </a:solidFill>
              </a:rPr>
              <a:t>0</a:t>
            </a:r>
            <a:r>
              <a:rPr lang="ko-KR" altLang="en-US" sz="2800" dirty="0">
                <a:solidFill>
                  <a:schemeClr val="accent1"/>
                </a:solidFill>
              </a:rPr>
              <a:t>인 경우가 나올 때까지 반복</a:t>
            </a:r>
          </a:p>
        </p:txBody>
      </p:sp>
    </p:spTree>
    <p:extLst>
      <p:ext uri="{BB962C8B-B14F-4D97-AF65-F5344CB8AC3E}">
        <p14:creationId xmlns:p14="http://schemas.microsoft.com/office/powerpoint/2010/main" val="10441114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 조사 조건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D3B0AF-16E6-2FB3-1D8C-0C0CC48A556E}"/>
              </a:ext>
            </a:extLst>
          </p:cNvPr>
          <p:cNvSpPr/>
          <p:nvPr/>
        </p:nvSpPr>
        <p:spPr>
          <a:xfrm>
            <a:off x="7902869" y="4453265"/>
            <a:ext cx="829172" cy="89142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173453-7D46-AB04-7FFC-534ADCDDBF55}"/>
              </a:ext>
            </a:extLst>
          </p:cNvPr>
          <p:cNvSpPr txBox="1"/>
          <p:nvPr/>
        </p:nvSpPr>
        <p:spPr>
          <a:xfrm>
            <a:off x="1061118" y="2738145"/>
            <a:ext cx="5522353" cy="200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chemeClr val="accent5"/>
                </a:solidFill>
              </a:rPr>
              <a:t>2. </a:t>
            </a:r>
            <a:r>
              <a:rPr lang="en-US" altLang="ko-KR" sz="4400" b="1" dirty="0" err="1">
                <a:solidFill>
                  <a:schemeClr val="accent5"/>
                </a:solidFill>
              </a:rPr>
              <a:t>ClosedList</a:t>
            </a:r>
            <a:r>
              <a:rPr lang="ko-KR" altLang="en-US" sz="4400" b="1" dirty="0">
                <a:solidFill>
                  <a:schemeClr val="accent5"/>
                </a:solidFill>
              </a:rPr>
              <a:t>에 있는</a:t>
            </a:r>
            <a:endParaRPr lang="en-US" altLang="ko-KR" sz="4400" b="1" dirty="0">
              <a:solidFill>
                <a:schemeClr val="accent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5"/>
                </a:solidFill>
              </a:rPr>
              <a:t>노드는 조사 </a:t>
            </a:r>
            <a:r>
              <a:rPr lang="en-US" altLang="ko-KR" sz="4400" b="1" dirty="0">
                <a:solidFill>
                  <a:schemeClr val="accent5"/>
                </a:solidFill>
              </a:rPr>
              <a:t>X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1D7321-02FC-EF82-9387-881D05868D1F}"/>
              </a:ext>
            </a:extLst>
          </p:cNvPr>
          <p:cNvSpPr/>
          <p:nvPr/>
        </p:nvSpPr>
        <p:spPr>
          <a:xfrm>
            <a:off x="1963270" y="5400507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690C43-E1C5-5199-928E-2A274855B8E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2123260" y="5600282"/>
            <a:ext cx="444389" cy="4987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56304BB-F3A9-EBBE-E82C-5A5B81D2E65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628379" y="5600282"/>
            <a:ext cx="444389" cy="489327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057897E9-6191-6C3E-8D47-49570414FD1B}"/>
              </a:ext>
            </a:extLst>
          </p:cNvPr>
          <p:cNvSpPr/>
          <p:nvPr/>
        </p:nvSpPr>
        <p:spPr>
          <a:xfrm>
            <a:off x="1978457" y="5484693"/>
            <a:ext cx="738860" cy="738860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11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삽입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204FF26-2C89-7D7B-0A16-A0087C4CA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9" t="95539" r="42864" b="-373"/>
          <a:stretch/>
        </p:blipFill>
        <p:spPr bwMode="auto">
          <a:xfrm>
            <a:off x="1797186" y="2983508"/>
            <a:ext cx="8597627" cy="8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1357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b="1" dirty="0"/>
              <a:t>구현 순서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68EF5-A159-314D-37B0-9D0F89C0947C}"/>
              </a:ext>
            </a:extLst>
          </p:cNvPr>
          <p:cNvSpPr txBox="1"/>
          <p:nvPr/>
        </p:nvSpPr>
        <p:spPr>
          <a:xfrm>
            <a:off x="1524000" y="1891553"/>
            <a:ext cx="81331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출발 노드를 </a:t>
            </a:r>
            <a:r>
              <a:rPr lang="en-US" altLang="ko-KR" sz="2800" dirty="0" err="1">
                <a:solidFill>
                  <a:schemeClr val="accent1"/>
                </a:solidFill>
              </a:rPr>
              <a:t>ClosedList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주변 노드를 조사한 뒤 </a:t>
            </a: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1028700" lvl="1" indent="-571500">
              <a:buFont typeface="+mj-lt"/>
              <a:buAutoNum type="romanUcPeriod"/>
            </a:pPr>
            <a:r>
              <a:rPr lang="ko-KR" altLang="en-US" sz="2800" dirty="0">
                <a:solidFill>
                  <a:schemeClr val="accent5"/>
                </a:solidFill>
              </a:rPr>
              <a:t>맵 범위 바깥은 조사 </a:t>
            </a:r>
            <a:r>
              <a:rPr lang="en-US" altLang="ko-KR" sz="2800" dirty="0">
                <a:solidFill>
                  <a:schemeClr val="accent5"/>
                </a:solidFill>
              </a:rPr>
              <a:t>X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altLang="ko-KR" sz="2800" dirty="0" err="1">
                <a:solidFill>
                  <a:schemeClr val="accent5"/>
                </a:solidFill>
              </a:rPr>
              <a:t>ClosedList</a:t>
            </a:r>
            <a:r>
              <a:rPr lang="ko-KR" altLang="en-US" sz="2800" dirty="0">
                <a:solidFill>
                  <a:schemeClr val="accent5"/>
                </a:solidFill>
              </a:rPr>
              <a:t>에 있는 노드는 조사 </a:t>
            </a:r>
            <a:r>
              <a:rPr lang="en-US" altLang="ko-KR" sz="2800" dirty="0">
                <a:solidFill>
                  <a:schemeClr val="accent5"/>
                </a:solidFill>
              </a:rPr>
              <a:t>X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POP(),</a:t>
            </a:r>
            <a:r>
              <a:rPr lang="ko-KR" altLang="en-US" sz="2800" dirty="0">
                <a:solidFill>
                  <a:schemeClr val="accent1"/>
                </a:solidFill>
              </a:rPr>
              <a:t> 다음 출발 노드로 지정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solidFill>
                  <a:schemeClr val="accent1"/>
                </a:solidFill>
              </a:rPr>
              <a:t>(1) ~ (3)</a:t>
            </a:r>
            <a:r>
              <a:rPr lang="ko-KR" altLang="en-US" sz="2800" dirty="0">
                <a:solidFill>
                  <a:schemeClr val="accent1"/>
                </a:solidFill>
              </a:rPr>
              <a:t>을 </a:t>
            </a:r>
            <a:r>
              <a:rPr lang="en-US" altLang="ko-KR" sz="2800" dirty="0">
                <a:solidFill>
                  <a:schemeClr val="accent1"/>
                </a:solidFill>
              </a:rPr>
              <a:t>H Cost</a:t>
            </a:r>
            <a:r>
              <a:rPr lang="ko-KR" altLang="en-US" sz="2800" dirty="0">
                <a:solidFill>
                  <a:schemeClr val="accent1"/>
                </a:solidFill>
              </a:rPr>
              <a:t>가 </a:t>
            </a:r>
            <a:r>
              <a:rPr lang="en-US" altLang="ko-KR" sz="2800" dirty="0">
                <a:solidFill>
                  <a:schemeClr val="accent1"/>
                </a:solidFill>
              </a:rPr>
              <a:t>0</a:t>
            </a:r>
            <a:r>
              <a:rPr lang="ko-KR" altLang="en-US" sz="2800" dirty="0">
                <a:solidFill>
                  <a:schemeClr val="accent1"/>
                </a:solidFill>
              </a:rPr>
              <a:t>인 경우가 나올 때까지 반복</a:t>
            </a:r>
          </a:p>
        </p:txBody>
      </p:sp>
    </p:spTree>
    <p:extLst>
      <p:ext uri="{BB962C8B-B14F-4D97-AF65-F5344CB8AC3E}">
        <p14:creationId xmlns:p14="http://schemas.microsoft.com/office/powerpoint/2010/main" val="37421074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 조사 조건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B0F131-46CC-54A3-7021-3FDA9F591B02}"/>
              </a:ext>
            </a:extLst>
          </p:cNvPr>
          <p:cNvSpPr/>
          <p:nvPr/>
        </p:nvSpPr>
        <p:spPr>
          <a:xfrm>
            <a:off x="7946994" y="2677862"/>
            <a:ext cx="2407241" cy="89142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6A5A5-51F9-C78B-EBC9-A97CD85FDD54}"/>
              </a:ext>
            </a:extLst>
          </p:cNvPr>
          <p:cNvSpPr txBox="1"/>
          <p:nvPr/>
        </p:nvSpPr>
        <p:spPr>
          <a:xfrm>
            <a:off x="1339037" y="2738145"/>
            <a:ext cx="4902488" cy="200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chemeClr val="accent5"/>
                </a:solidFill>
              </a:rPr>
              <a:t>3. </a:t>
            </a:r>
            <a:r>
              <a:rPr lang="ko-KR" altLang="en-US" sz="4400" b="1" dirty="0">
                <a:solidFill>
                  <a:schemeClr val="accent5"/>
                </a:solidFill>
              </a:rPr>
              <a:t>이동이 불가능한</a:t>
            </a:r>
            <a:endParaRPr lang="en-US" altLang="ko-KR" sz="4400" b="1" dirty="0">
              <a:solidFill>
                <a:schemeClr val="accent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5"/>
                </a:solidFill>
              </a:rPr>
              <a:t>노드는 조사 </a:t>
            </a:r>
            <a:r>
              <a:rPr lang="en-US" altLang="ko-KR" sz="4400" b="1" dirty="0">
                <a:solidFill>
                  <a:schemeClr val="accent5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56132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b="1" dirty="0"/>
              <a:t>구현 순서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68EF5-A159-314D-37B0-9D0F89C0947C}"/>
              </a:ext>
            </a:extLst>
          </p:cNvPr>
          <p:cNvSpPr txBox="1"/>
          <p:nvPr/>
        </p:nvSpPr>
        <p:spPr>
          <a:xfrm>
            <a:off x="1524000" y="1891553"/>
            <a:ext cx="813312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출발 노드를 </a:t>
            </a:r>
            <a:r>
              <a:rPr lang="en-US" altLang="ko-KR" sz="2800" dirty="0" err="1">
                <a:solidFill>
                  <a:schemeClr val="accent1"/>
                </a:solidFill>
              </a:rPr>
              <a:t>ClosedList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주변 노드를 조사한 뒤 </a:t>
            </a: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1028700" lvl="1" indent="-571500">
              <a:buFont typeface="+mj-lt"/>
              <a:buAutoNum type="romanUcPeriod"/>
            </a:pPr>
            <a:r>
              <a:rPr lang="ko-KR" altLang="en-US" sz="2800" dirty="0">
                <a:solidFill>
                  <a:schemeClr val="accent5"/>
                </a:solidFill>
              </a:rPr>
              <a:t>맵 범위 바깥은 조사 </a:t>
            </a:r>
            <a:r>
              <a:rPr lang="en-US" altLang="ko-KR" sz="2800" dirty="0">
                <a:solidFill>
                  <a:schemeClr val="accent5"/>
                </a:solidFill>
              </a:rPr>
              <a:t>X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altLang="ko-KR" sz="2800" dirty="0" err="1">
                <a:solidFill>
                  <a:schemeClr val="accent5"/>
                </a:solidFill>
              </a:rPr>
              <a:t>ClosedList</a:t>
            </a:r>
            <a:r>
              <a:rPr lang="ko-KR" altLang="en-US" sz="2800" dirty="0">
                <a:solidFill>
                  <a:schemeClr val="accent5"/>
                </a:solidFill>
              </a:rPr>
              <a:t>에 있는 노드는 조사 </a:t>
            </a:r>
            <a:r>
              <a:rPr lang="en-US" altLang="ko-KR" sz="2800" dirty="0">
                <a:solidFill>
                  <a:schemeClr val="accent5"/>
                </a:solidFill>
              </a:rPr>
              <a:t>X</a:t>
            </a:r>
          </a:p>
          <a:p>
            <a:pPr marL="1028700" lvl="1" indent="-571500">
              <a:buFont typeface="+mj-lt"/>
              <a:buAutoNum type="romanUcPeriod"/>
            </a:pPr>
            <a:r>
              <a:rPr lang="ko-KR" altLang="en-US" sz="2800" dirty="0">
                <a:solidFill>
                  <a:schemeClr val="accent5"/>
                </a:solidFill>
              </a:rPr>
              <a:t>이동이 불가능한 노드는 조사 </a:t>
            </a:r>
            <a:r>
              <a:rPr lang="en-US" altLang="ko-KR" sz="2800" dirty="0">
                <a:solidFill>
                  <a:schemeClr val="accent5"/>
                </a:solidFill>
              </a:rPr>
              <a:t>X</a:t>
            </a:r>
          </a:p>
          <a:p>
            <a:pPr marL="514350" indent="-514350">
              <a:buAutoNum type="arabicPeriod"/>
            </a:pP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POP(),</a:t>
            </a:r>
            <a:r>
              <a:rPr lang="ko-KR" altLang="en-US" sz="2800" dirty="0">
                <a:solidFill>
                  <a:schemeClr val="accent1"/>
                </a:solidFill>
              </a:rPr>
              <a:t> 다음 출발 노드로 지정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solidFill>
                  <a:schemeClr val="accent1"/>
                </a:solidFill>
              </a:rPr>
              <a:t>(1) ~ (3)</a:t>
            </a:r>
            <a:r>
              <a:rPr lang="ko-KR" altLang="en-US" sz="2800" dirty="0">
                <a:solidFill>
                  <a:schemeClr val="accent1"/>
                </a:solidFill>
              </a:rPr>
              <a:t>을 </a:t>
            </a:r>
            <a:r>
              <a:rPr lang="en-US" altLang="ko-KR" sz="2800" dirty="0">
                <a:solidFill>
                  <a:schemeClr val="accent1"/>
                </a:solidFill>
              </a:rPr>
              <a:t>H Cost</a:t>
            </a:r>
            <a:r>
              <a:rPr lang="ko-KR" altLang="en-US" sz="2800" dirty="0">
                <a:solidFill>
                  <a:schemeClr val="accent1"/>
                </a:solidFill>
              </a:rPr>
              <a:t>가 </a:t>
            </a:r>
            <a:r>
              <a:rPr lang="en-US" altLang="ko-KR" sz="2800" dirty="0">
                <a:solidFill>
                  <a:schemeClr val="accent1"/>
                </a:solidFill>
              </a:rPr>
              <a:t>0</a:t>
            </a:r>
            <a:r>
              <a:rPr lang="ko-KR" altLang="en-US" sz="2800" dirty="0">
                <a:solidFill>
                  <a:schemeClr val="accent1"/>
                </a:solidFill>
              </a:rPr>
              <a:t>인 경우가 나올 때까지 반복</a:t>
            </a:r>
          </a:p>
        </p:txBody>
      </p:sp>
    </p:spTree>
    <p:extLst>
      <p:ext uri="{BB962C8B-B14F-4D97-AF65-F5344CB8AC3E}">
        <p14:creationId xmlns:p14="http://schemas.microsoft.com/office/powerpoint/2010/main" val="26147892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 갱신 조건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D3B0AF-16E6-2FB3-1D8C-0C0CC48A556E}"/>
              </a:ext>
            </a:extLst>
          </p:cNvPr>
          <p:cNvSpPr/>
          <p:nvPr/>
        </p:nvSpPr>
        <p:spPr>
          <a:xfrm>
            <a:off x="7902869" y="3564886"/>
            <a:ext cx="829172" cy="89142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F82AEA-891A-9AAE-CA30-3CD0C74DD73E}"/>
              </a:ext>
            </a:extLst>
          </p:cNvPr>
          <p:cNvSpPr/>
          <p:nvPr/>
        </p:nvSpPr>
        <p:spPr>
          <a:xfrm>
            <a:off x="8742758" y="4469914"/>
            <a:ext cx="829172" cy="89142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173453-7D46-AB04-7FFC-534ADCDDBF55}"/>
              </a:ext>
            </a:extLst>
          </p:cNvPr>
          <p:cNvSpPr txBox="1"/>
          <p:nvPr/>
        </p:nvSpPr>
        <p:spPr>
          <a:xfrm>
            <a:off x="1458065" y="2738145"/>
            <a:ext cx="4902488" cy="200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chemeClr val="accent5"/>
                </a:solidFill>
              </a:rPr>
              <a:t>4. F Cost</a:t>
            </a:r>
            <a:r>
              <a:rPr lang="ko-KR" altLang="en-US" sz="4400" b="1" dirty="0">
                <a:solidFill>
                  <a:schemeClr val="accent5"/>
                </a:solidFill>
              </a:rPr>
              <a:t>가</a:t>
            </a:r>
            <a:endParaRPr lang="en-US" altLang="ko-KR" sz="4400" b="1" dirty="0">
              <a:solidFill>
                <a:schemeClr val="accent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5"/>
                </a:solidFill>
              </a:rPr>
              <a:t>낮을 때만 갱신</a:t>
            </a:r>
            <a:endParaRPr lang="en-US" altLang="ko-KR" sz="4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903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b="1" dirty="0"/>
              <a:t>구현 순서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68EF5-A159-314D-37B0-9D0F89C0947C}"/>
              </a:ext>
            </a:extLst>
          </p:cNvPr>
          <p:cNvSpPr txBox="1"/>
          <p:nvPr/>
        </p:nvSpPr>
        <p:spPr>
          <a:xfrm>
            <a:off x="1524000" y="1891553"/>
            <a:ext cx="813312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출발 노드를 </a:t>
            </a:r>
            <a:r>
              <a:rPr lang="en-US" altLang="ko-KR" sz="2800" dirty="0" err="1">
                <a:solidFill>
                  <a:schemeClr val="accent1"/>
                </a:solidFill>
              </a:rPr>
              <a:t>ClosedList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/>
                </a:solidFill>
              </a:rPr>
              <a:t>주변 노드를 조사한 뒤 </a:t>
            </a: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에 추가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1028700" lvl="1" indent="-571500">
              <a:buFont typeface="+mj-lt"/>
              <a:buAutoNum type="romanUcPeriod"/>
            </a:pPr>
            <a:r>
              <a:rPr lang="ko-KR" altLang="en-US" sz="2800" dirty="0">
                <a:solidFill>
                  <a:schemeClr val="accent5"/>
                </a:solidFill>
              </a:rPr>
              <a:t>맵 범위 바깥은 조사 </a:t>
            </a:r>
            <a:r>
              <a:rPr lang="en-US" altLang="ko-KR" sz="2800" dirty="0">
                <a:solidFill>
                  <a:schemeClr val="accent5"/>
                </a:solidFill>
              </a:rPr>
              <a:t>X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altLang="ko-KR" sz="2800" dirty="0" err="1">
                <a:solidFill>
                  <a:schemeClr val="accent5"/>
                </a:solidFill>
              </a:rPr>
              <a:t>ClosedList</a:t>
            </a:r>
            <a:r>
              <a:rPr lang="ko-KR" altLang="en-US" sz="2800" dirty="0">
                <a:solidFill>
                  <a:schemeClr val="accent5"/>
                </a:solidFill>
              </a:rPr>
              <a:t>에 있는 노드는 조사 </a:t>
            </a:r>
            <a:r>
              <a:rPr lang="en-US" altLang="ko-KR" sz="2800" dirty="0">
                <a:solidFill>
                  <a:schemeClr val="accent5"/>
                </a:solidFill>
              </a:rPr>
              <a:t>X</a:t>
            </a:r>
          </a:p>
          <a:p>
            <a:pPr marL="1028700" lvl="1" indent="-571500">
              <a:buFont typeface="+mj-lt"/>
              <a:buAutoNum type="romanUcPeriod"/>
            </a:pPr>
            <a:r>
              <a:rPr lang="ko-KR" altLang="en-US" sz="2800" dirty="0">
                <a:solidFill>
                  <a:schemeClr val="accent5"/>
                </a:solidFill>
              </a:rPr>
              <a:t>이동이 불가능한 노드는 조사 </a:t>
            </a:r>
            <a:r>
              <a:rPr lang="en-US" altLang="ko-KR" sz="2800" dirty="0">
                <a:solidFill>
                  <a:schemeClr val="accent5"/>
                </a:solidFill>
              </a:rPr>
              <a:t>X</a:t>
            </a:r>
          </a:p>
          <a:p>
            <a:pPr marL="1028700" lvl="1" indent="-571500">
              <a:buFont typeface="+mj-lt"/>
              <a:buAutoNum type="romanUcPeriod"/>
            </a:pPr>
            <a:r>
              <a:rPr lang="ko-KR" altLang="en-US" sz="2800" dirty="0">
                <a:solidFill>
                  <a:schemeClr val="accent5"/>
                </a:solidFill>
              </a:rPr>
              <a:t>조사한 </a:t>
            </a:r>
            <a:r>
              <a:rPr lang="en-US" altLang="ko-KR" sz="2800" dirty="0">
                <a:solidFill>
                  <a:schemeClr val="accent5"/>
                </a:solidFill>
              </a:rPr>
              <a:t>F</a:t>
            </a:r>
            <a:r>
              <a:rPr lang="ko-KR" altLang="en-US" sz="2800" dirty="0">
                <a:solidFill>
                  <a:schemeClr val="accent5"/>
                </a:solidFill>
              </a:rPr>
              <a:t> </a:t>
            </a:r>
            <a:r>
              <a:rPr lang="en-US" altLang="ko-KR" sz="2800" dirty="0">
                <a:solidFill>
                  <a:schemeClr val="accent5"/>
                </a:solidFill>
              </a:rPr>
              <a:t>Cost</a:t>
            </a:r>
            <a:r>
              <a:rPr lang="ko-KR" altLang="en-US" sz="2800" dirty="0">
                <a:solidFill>
                  <a:schemeClr val="accent5"/>
                </a:solidFill>
              </a:rPr>
              <a:t>가 더 낮을 경우에만 노드 갱신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 err="1">
                <a:solidFill>
                  <a:schemeClr val="accent1"/>
                </a:solidFill>
              </a:rPr>
              <a:t>OpenedList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</a:rPr>
              <a:t>POP(),</a:t>
            </a:r>
            <a:r>
              <a:rPr lang="ko-KR" altLang="en-US" sz="2800" dirty="0">
                <a:solidFill>
                  <a:schemeClr val="accent1"/>
                </a:solidFill>
              </a:rPr>
              <a:t> 다음 출발 노드로 지정</a:t>
            </a:r>
            <a:endParaRPr lang="en-US" altLang="ko-KR" sz="2800" dirty="0">
              <a:solidFill>
                <a:schemeClr val="accent1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solidFill>
                  <a:schemeClr val="accent1"/>
                </a:solidFill>
              </a:rPr>
              <a:t>(1) ~ (3)</a:t>
            </a:r>
            <a:r>
              <a:rPr lang="ko-KR" altLang="en-US" sz="2800" dirty="0">
                <a:solidFill>
                  <a:schemeClr val="accent1"/>
                </a:solidFill>
              </a:rPr>
              <a:t>을 </a:t>
            </a:r>
            <a:r>
              <a:rPr lang="en-US" altLang="ko-KR" sz="2800" dirty="0">
                <a:solidFill>
                  <a:schemeClr val="accent1"/>
                </a:solidFill>
              </a:rPr>
              <a:t>H Cost</a:t>
            </a:r>
            <a:r>
              <a:rPr lang="ko-KR" altLang="en-US" sz="2800" dirty="0">
                <a:solidFill>
                  <a:schemeClr val="accent1"/>
                </a:solidFill>
              </a:rPr>
              <a:t>가 </a:t>
            </a:r>
            <a:r>
              <a:rPr lang="en-US" altLang="ko-KR" sz="2800" dirty="0">
                <a:solidFill>
                  <a:schemeClr val="accent1"/>
                </a:solidFill>
              </a:rPr>
              <a:t>0</a:t>
            </a:r>
            <a:r>
              <a:rPr lang="ko-KR" altLang="en-US" sz="2800" dirty="0">
                <a:solidFill>
                  <a:schemeClr val="accent1"/>
                </a:solidFill>
              </a:rPr>
              <a:t>인 경우가 나올 때까지 반복</a:t>
            </a:r>
          </a:p>
        </p:txBody>
      </p:sp>
    </p:spTree>
    <p:extLst>
      <p:ext uri="{BB962C8B-B14F-4D97-AF65-F5344CB8AC3E}">
        <p14:creationId xmlns:p14="http://schemas.microsoft.com/office/powerpoint/2010/main" val="28205550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42A84-A14E-D17D-C61C-1F20554AE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개선점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B8796D-B313-77C8-D0BE-F83953FA6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6302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/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3" name="그림 2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A74D3D6D-D720-B08F-1D5A-CD0DA001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9D1153-50A4-156B-0B03-575C90F1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2773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기존 맵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/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7B8F5EDF-FCA5-EB6B-ABAF-386902E1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6B7B9EE-7F46-1522-87F1-2DDE7F37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7704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처리가 애매한 경우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/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7B8F5EDF-FCA5-EB6B-ABAF-386902E1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6B7B9EE-7F46-1522-87F1-2DDE7F37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B1F75D-18A1-D411-8928-ABB5FE6EC722}"/>
              </a:ext>
            </a:extLst>
          </p:cNvPr>
          <p:cNvSpPr/>
          <p:nvPr/>
        </p:nvSpPr>
        <p:spPr>
          <a:xfrm>
            <a:off x="7315200" y="2678545"/>
            <a:ext cx="120073" cy="886691"/>
          </a:xfrm>
          <a:prstGeom prst="rect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20A0F1-2CB3-2D95-0120-ADEF4DE466B3}"/>
              </a:ext>
            </a:extLst>
          </p:cNvPr>
          <p:cNvSpPr/>
          <p:nvPr/>
        </p:nvSpPr>
        <p:spPr>
          <a:xfrm>
            <a:off x="7130473" y="2547982"/>
            <a:ext cx="443346" cy="115668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6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처리가 애매한 경우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553051"/>
              </p:ext>
            </p:extLst>
          </p:nvPr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7B8F5EDF-FCA5-EB6B-ABAF-386902E1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6B7B9EE-7F46-1522-87F1-2DDE7F37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B1F75D-18A1-D411-8928-ABB5FE6EC722}"/>
              </a:ext>
            </a:extLst>
          </p:cNvPr>
          <p:cNvSpPr/>
          <p:nvPr/>
        </p:nvSpPr>
        <p:spPr>
          <a:xfrm>
            <a:off x="7315200" y="2678545"/>
            <a:ext cx="120073" cy="886691"/>
          </a:xfrm>
          <a:prstGeom prst="rect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AF262-16D2-8463-1D49-594D44071644}"/>
              </a:ext>
            </a:extLst>
          </p:cNvPr>
          <p:cNvSpPr txBox="1"/>
          <p:nvPr/>
        </p:nvSpPr>
        <p:spPr>
          <a:xfrm>
            <a:off x="7435273" y="2120045"/>
            <a:ext cx="4902488" cy="200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5"/>
                </a:solidFill>
              </a:rPr>
              <a:t>노드 크기</a:t>
            </a:r>
            <a:endParaRPr lang="en-US" altLang="ko-KR" sz="4400" b="1" dirty="0">
              <a:solidFill>
                <a:schemeClr val="accent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5"/>
                </a:solidFill>
              </a:rPr>
              <a:t>조정</a:t>
            </a:r>
            <a:r>
              <a:rPr lang="en-US" altLang="ko-KR" sz="4400" b="1" dirty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771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A94C994-B8A8-023C-0AC7-7F06060DE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17"/>
          <a:stretch/>
        </p:blipFill>
        <p:spPr bwMode="auto">
          <a:xfrm>
            <a:off x="1077577" y="2032794"/>
            <a:ext cx="10888239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5576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처리가 애매한 경우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2D560-5A20-5853-ADAC-5A1B154A124D}"/>
              </a:ext>
            </a:extLst>
          </p:cNvPr>
          <p:cNvSpPr txBox="1"/>
          <p:nvPr/>
        </p:nvSpPr>
        <p:spPr>
          <a:xfrm>
            <a:off x="3426691" y="1794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검은사막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복셀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 기반 네비게이션 라이브러리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개발기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D357DFC8-CB58-42DF-CDD9-1338E6191D42}"/>
              </a:ext>
            </a:extLst>
          </p:cNvPr>
          <p:cNvSpPr/>
          <p:nvPr/>
        </p:nvSpPr>
        <p:spPr>
          <a:xfrm>
            <a:off x="1926936" y="2859553"/>
            <a:ext cx="2743200" cy="274320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29B44E4-04CE-0A85-2824-0F3B114CDFEE}"/>
              </a:ext>
            </a:extLst>
          </p:cNvPr>
          <p:cNvCxnSpPr>
            <a:stCxn id="10" idx="2"/>
            <a:endCxn id="10" idx="4"/>
          </p:cNvCxnSpPr>
          <p:nvPr/>
        </p:nvCxnSpPr>
        <p:spPr>
          <a:xfrm>
            <a:off x="1926936" y="4574053"/>
            <a:ext cx="20574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0D05F18-45B8-E590-BB29-5BDB9F13DA00}"/>
              </a:ext>
            </a:extLst>
          </p:cNvPr>
          <p:cNvCxnSpPr>
            <a:cxnSpLocks/>
            <a:stCxn id="10" idx="4"/>
            <a:endCxn id="10" idx="5"/>
          </p:cNvCxnSpPr>
          <p:nvPr/>
        </p:nvCxnSpPr>
        <p:spPr>
          <a:xfrm flipV="1">
            <a:off x="3984336" y="3888253"/>
            <a:ext cx="685800" cy="68580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7534C45-1D66-C1ED-A70F-4A00045AF21B}"/>
              </a:ext>
            </a:extLst>
          </p:cNvPr>
          <p:cNvCxnSpPr>
            <a:cxnSpLocks/>
            <a:stCxn id="10" idx="3"/>
            <a:endCxn id="10" idx="1"/>
          </p:cNvCxnSpPr>
          <p:nvPr/>
        </p:nvCxnSpPr>
        <p:spPr>
          <a:xfrm flipV="1">
            <a:off x="2955636" y="3545353"/>
            <a:ext cx="0" cy="205740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3E1C1C-E069-450C-4334-3F601F9EB2BD}"/>
              </a:ext>
            </a:extLst>
          </p:cNvPr>
          <p:cNvCxnSpPr>
            <a:cxnSpLocks/>
            <a:stCxn id="10" idx="1"/>
            <a:endCxn id="10" idx="0"/>
          </p:cNvCxnSpPr>
          <p:nvPr/>
        </p:nvCxnSpPr>
        <p:spPr>
          <a:xfrm flipV="1">
            <a:off x="2955636" y="2859553"/>
            <a:ext cx="685800" cy="68580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0848477-B1C6-63A1-5A04-E7C0F959473E}"/>
              </a:ext>
            </a:extLst>
          </p:cNvPr>
          <p:cNvCxnSpPr>
            <a:cxnSpLocks/>
          </p:cNvCxnSpPr>
          <p:nvPr/>
        </p:nvCxnSpPr>
        <p:spPr>
          <a:xfrm>
            <a:off x="2282536" y="3202453"/>
            <a:ext cx="2044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86D62EC-3F6A-EAE6-2B90-DB2BAF4DE903}"/>
              </a:ext>
            </a:extLst>
          </p:cNvPr>
          <p:cNvCxnSpPr>
            <a:cxnSpLocks/>
          </p:cNvCxnSpPr>
          <p:nvPr/>
        </p:nvCxnSpPr>
        <p:spPr>
          <a:xfrm>
            <a:off x="4327236" y="3202453"/>
            <a:ext cx="0" cy="2093417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CCD3B-E4AB-81EB-9D1A-9CA7EBD9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631" y="2283136"/>
            <a:ext cx="51435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6203979-0BD2-3479-7912-5709985D31C2}"/>
              </a:ext>
            </a:extLst>
          </p:cNvPr>
          <p:cNvSpPr txBox="1"/>
          <p:nvPr/>
        </p:nvSpPr>
        <p:spPr>
          <a:xfrm>
            <a:off x="2747674" y="5631857"/>
            <a:ext cx="7077508" cy="82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accent5"/>
                </a:solidFill>
              </a:rPr>
              <a:t>1 byte</a:t>
            </a:r>
            <a:r>
              <a:rPr lang="ko-KR" altLang="en-US" sz="3600" b="1" dirty="0">
                <a:solidFill>
                  <a:schemeClr val="accent5"/>
                </a:solidFill>
              </a:rPr>
              <a:t>에 서브 노드 저장</a:t>
            </a:r>
            <a:endParaRPr lang="en-US" altLang="ko-KR" sz="3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973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처리가 애매한 경우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383785"/>
              </p:ext>
            </p:extLst>
          </p:nvPr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7B8F5EDF-FCA5-EB6B-ABAF-386902E1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6B7B9EE-7F46-1522-87F1-2DDE7F37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B693B01-D349-7087-0140-1EACFFAE2AEB}"/>
              </a:ext>
            </a:extLst>
          </p:cNvPr>
          <p:cNvCxnSpPr/>
          <p:nvPr/>
        </p:nvCxnSpPr>
        <p:spPr>
          <a:xfrm>
            <a:off x="7315200" y="3121890"/>
            <a:ext cx="818332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D94AFE-ECEB-DBA4-C34B-BF17F9125535}"/>
              </a:ext>
            </a:extLst>
          </p:cNvPr>
          <p:cNvCxnSpPr>
            <a:cxnSpLocks/>
          </p:cNvCxnSpPr>
          <p:nvPr/>
        </p:nvCxnSpPr>
        <p:spPr>
          <a:xfrm>
            <a:off x="7724366" y="2678545"/>
            <a:ext cx="0" cy="886691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709BD0-03AD-4E68-6D1B-40480E0AF489}"/>
              </a:ext>
            </a:extLst>
          </p:cNvPr>
          <p:cNvSpPr/>
          <p:nvPr/>
        </p:nvSpPr>
        <p:spPr>
          <a:xfrm>
            <a:off x="7315200" y="2678544"/>
            <a:ext cx="409161" cy="4433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ECAA57-2351-84F5-EAB4-22000CE26BD6}"/>
              </a:ext>
            </a:extLst>
          </p:cNvPr>
          <p:cNvSpPr/>
          <p:nvPr/>
        </p:nvSpPr>
        <p:spPr>
          <a:xfrm>
            <a:off x="7315200" y="3121893"/>
            <a:ext cx="409161" cy="4433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1F75D-18A1-D411-8928-ABB5FE6EC722}"/>
              </a:ext>
            </a:extLst>
          </p:cNvPr>
          <p:cNvSpPr/>
          <p:nvPr/>
        </p:nvSpPr>
        <p:spPr>
          <a:xfrm>
            <a:off x="7315200" y="2678545"/>
            <a:ext cx="120073" cy="886691"/>
          </a:xfrm>
          <a:prstGeom prst="rect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2168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42A84-A14E-D17D-C61C-1F20554AE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기반 </a:t>
            </a:r>
            <a:r>
              <a:rPr lang="en-US" altLang="ko-KR" dirty="0"/>
              <a:t>A*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B8796D-B313-77C8-D0BE-F83953FA6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709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맵에서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길찾기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핫겜BN] 디아블로4는 아재 게임인가 - Byline Network">
            <a:extLst>
              <a:ext uri="{FF2B5EF4-FFF2-40B4-BE49-F238E27FC236}">
                <a16:creationId xmlns:a16="http://schemas.microsoft.com/office/drawing/2014/main" id="{36B433D6-5ED0-FD39-9D41-73E0CE45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1528896"/>
            <a:ext cx="8433535" cy="47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0583C96-E1E4-2B29-ECC3-8C5372D7E510}"/>
              </a:ext>
            </a:extLst>
          </p:cNvPr>
          <p:cNvSpPr/>
          <p:nvPr/>
        </p:nvSpPr>
        <p:spPr>
          <a:xfrm>
            <a:off x="3283457" y="1952625"/>
            <a:ext cx="2945893" cy="2507628"/>
          </a:xfrm>
          <a:custGeom>
            <a:avLst/>
            <a:gdLst>
              <a:gd name="connsiteX0" fmla="*/ 2945893 w 2945893"/>
              <a:gd name="connsiteY0" fmla="*/ 2209800 h 2507628"/>
              <a:gd name="connsiteX1" fmla="*/ 2221993 w 2945893"/>
              <a:gd name="connsiteY1" fmla="*/ 2495550 h 2507628"/>
              <a:gd name="connsiteX2" fmla="*/ 355093 w 2945893"/>
              <a:gd name="connsiteY2" fmla="*/ 1981200 h 2507628"/>
              <a:gd name="connsiteX3" fmla="*/ 278893 w 2945893"/>
              <a:gd name="connsiteY3" fmla="*/ 419100 h 2507628"/>
              <a:gd name="connsiteX4" fmla="*/ 736093 w 2945893"/>
              <a:gd name="connsiteY4" fmla="*/ 47625 h 2507628"/>
              <a:gd name="connsiteX5" fmla="*/ 907543 w 2945893"/>
              <a:gd name="connsiteY5" fmla="*/ 0 h 250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5893" h="2507628" extrusionOk="0">
                <a:moveTo>
                  <a:pt x="2945893" y="2209800"/>
                </a:moveTo>
                <a:cubicBezTo>
                  <a:pt x="2698571" y="2290406"/>
                  <a:pt x="2479417" y="2455088"/>
                  <a:pt x="2221993" y="2495550"/>
                </a:cubicBezTo>
                <a:cubicBezTo>
                  <a:pt x="1362409" y="2600021"/>
                  <a:pt x="1010692" y="2325149"/>
                  <a:pt x="355093" y="1981200"/>
                </a:cubicBezTo>
                <a:cubicBezTo>
                  <a:pt x="24064" y="1254916"/>
                  <a:pt x="-208106" y="1259716"/>
                  <a:pt x="278893" y="419100"/>
                </a:cubicBezTo>
                <a:cubicBezTo>
                  <a:pt x="376100" y="225242"/>
                  <a:pt x="582882" y="159270"/>
                  <a:pt x="736093" y="47625"/>
                </a:cubicBezTo>
                <a:cubicBezTo>
                  <a:pt x="785445" y="14724"/>
                  <a:pt x="907543" y="-1"/>
                  <a:pt x="907543" y="0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xmlns="" sd="1023741404">
                  <a:custGeom>
                    <a:avLst/>
                    <a:gdLst>
                      <a:gd name="connsiteX0" fmla="*/ 2945893 w 2945893"/>
                      <a:gd name="connsiteY0" fmla="*/ 2209800 h 2507628"/>
                      <a:gd name="connsiteX1" fmla="*/ 2221993 w 2945893"/>
                      <a:gd name="connsiteY1" fmla="*/ 2495550 h 2507628"/>
                      <a:gd name="connsiteX2" fmla="*/ 355093 w 2945893"/>
                      <a:gd name="connsiteY2" fmla="*/ 1981200 h 2507628"/>
                      <a:gd name="connsiteX3" fmla="*/ 278893 w 2945893"/>
                      <a:gd name="connsiteY3" fmla="*/ 419100 h 2507628"/>
                      <a:gd name="connsiteX4" fmla="*/ 736093 w 2945893"/>
                      <a:gd name="connsiteY4" fmla="*/ 47625 h 2507628"/>
                      <a:gd name="connsiteX5" fmla="*/ 907543 w 2945893"/>
                      <a:gd name="connsiteY5" fmla="*/ 0 h 2507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45893" h="2507628">
                        <a:moveTo>
                          <a:pt x="2945893" y="2209800"/>
                        </a:moveTo>
                        <a:cubicBezTo>
                          <a:pt x="2704593" y="2305050"/>
                          <a:pt x="2480468" y="2473435"/>
                          <a:pt x="2221993" y="2495550"/>
                        </a:cubicBezTo>
                        <a:cubicBezTo>
                          <a:pt x="1383866" y="2567261"/>
                          <a:pt x="1053640" y="2309928"/>
                          <a:pt x="355093" y="1981200"/>
                        </a:cubicBezTo>
                        <a:cubicBezTo>
                          <a:pt x="4702" y="1270407"/>
                          <a:pt x="-193853" y="1251132"/>
                          <a:pt x="278893" y="419100"/>
                        </a:cubicBezTo>
                        <a:cubicBezTo>
                          <a:pt x="375898" y="248371"/>
                          <a:pt x="572709" y="156548"/>
                          <a:pt x="736093" y="47625"/>
                        </a:cubicBezTo>
                        <a:cubicBezTo>
                          <a:pt x="785445" y="14724"/>
                          <a:pt x="907543" y="0"/>
                          <a:pt x="9075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1526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맵에서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길찾기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산청읍~지리산 입구 15분' 지리산 터널 개통 - YouTube">
            <a:extLst>
              <a:ext uri="{FF2B5EF4-FFF2-40B4-BE49-F238E27FC236}">
                <a16:creationId xmlns:a16="http://schemas.microsoft.com/office/drawing/2014/main" id="{599E4565-0B81-DCB2-4ADB-8FE36154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473200"/>
            <a:ext cx="9067800" cy="510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FC61981-D6F9-4304-010F-723054367D13}"/>
              </a:ext>
            </a:extLst>
          </p:cNvPr>
          <p:cNvCxnSpPr>
            <a:cxnSpLocks/>
          </p:cNvCxnSpPr>
          <p:nvPr/>
        </p:nvCxnSpPr>
        <p:spPr>
          <a:xfrm flipH="1" flipV="1">
            <a:off x="5057775" y="4023519"/>
            <a:ext cx="2181225" cy="255031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79CD0D76-8929-81F2-39F5-4E9AD7A5D436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H="1" flipV="1">
            <a:off x="5557837" y="2342356"/>
            <a:ext cx="1190625" cy="5295900"/>
          </a:xfrm>
          <a:prstGeom prst="curvedConnector3">
            <a:avLst>
              <a:gd name="adj1" fmla="val -14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FBF6DD-C187-1517-45F2-DFEC2EF5D321}"/>
              </a:ext>
            </a:extLst>
          </p:cNvPr>
          <p:cNvSpPr/>
          <p:nvPr/>
        </p:nvSpPr>
        <p:spPr>
          <a:xfrm>
            <a:off x="3457575" y="5585619"/>
            <a:ext cx="95250" cy="14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BB1A0F-9359-55F0-6ED4-C9F907A0DBCA}"/>
              </a:ext>
            </a:extLst>
          </p:cNvPr>
          <p:cNvSpPr/>
          <p:nvPr/>
        </p:nvSpPr>
        <p:spPr>
          <a:xfrm>
            <a:off x="8753475" y="4394994"/>
            <a:ext cx="95250" cy="14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609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맵에서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길찾기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 descr="핫겜BN] 디아블로4는 아재 게임인가 - Byline Network">
            <a:extLst>
              <a:ext uri="{FF2B5EF4-FFF2-40B4-BE49-F238E27FC236}">
                <a16:creationId xmlns:a16="http://schemas.microsoft.com/office/drawing/2014/main" id="{D4CB23BD-4237-E90A-0359-4AC2BE52C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1528896"/>
            <a:ext cx="8433535" cy="47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3E1E145-C02D-D1FA-D22F-057539CB6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80525"/>
              </p:ext>
            </p:extLst>
          </p:nvPr>
        </p:nvGraphicFramePr>
        <p:xfrm>
          <a:off x="2409824" y="1528896"/>
          <a:ext cx="8433544" cy="474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396">
                  <a:extLst>
                    <a:ext uri="{9D8B030D-6E8A-4147-A177-3AD203B41FA5}">
                      <a16:colId xmlns:a16="http://schemas.microsoft.com/office/drawing/2014/main" val="4187017797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2696822844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3840752948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4067650249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1356943380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4288295663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845143913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818279585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3144727819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2150488489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1504707525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1448124423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2979693892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1247139774"/>
                    </a:ext>
                  </a:extLst>
                </a:gridCol>
              </a:tblGrid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781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3574577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9961244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53951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828527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030864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8293885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3183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3368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맵에서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길찾기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 descr="핫겜BN] 디아블로4는 아재 게임인가 - Byline Network">
            <a:extLst>
              <a:ext uri="{FF2B5EF4-FFF2-40B4-BE49-F238E27FC236}">
                <a16:creationId xmlns:a16="http://schemas.microsoft.com/office/drawing/2014/main" id="{D4CB23BD-4237-E90A-0359-4AC2BE52C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1528896"/>
            <a:ext cx="8433535" cy="47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3E1E145-C02D-D1FA-D22F-057539CB6607}"/>
              </a:ext>
            </a:extLst>
          </p:cNvPr>
          <p:cNvGraphicFramePr>
            <a:graphicFrameLocks noGrp="1"/>
          </p:cNvGraphicFramePr>
          <p:nvPr/>
        </p:nvGraphicFramePr>
        <p:xfrm>
          <a:off x="2409824" y="1528896"/>
          <a:ext cx="8433544" cy="474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396">
                  <a:extLst>
                    <a:ext uri="{9D8B030D-6E8A-4147-A177-3AD203B41FA5}">
                      <a16:colId xmlns:a16="http://schemas.microsoft.com/office/drawing/2014/main" val="4187017797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2696822844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3840752948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4067650249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1356943380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4288295663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845143913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818279585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3144727819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2150488489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1504707525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1448124423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2979693892"/>
                    </a:ext>
                  </a:extLst>
                </a:gridCol>
                <a:gridCol w="602396">
                  <a:extLst>
                    <a:ext uri="{9D8B030D-6E8A-4147-A177-3AD203B41FA5}">
                      <a16:colId xmlns:a16="http://schemas.microsoft.com/office/drawing/2014/main" val="1247139774"/>
                    </a:ext>
                  </a:extLst>
                </a:gridCol>
              </a:tblGrid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440781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3574577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9961244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6653951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828527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1030864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8293885"/>
                  </a:ext>
                </a:extLst>
              </a:tr>
              <a:tr h="5935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3183435"/>
                  </a:ext>
                </a:extLst>
              </a:tr>
            </a:tbl>
          </a:graphicData>
        </a:graphic>
      </p:graphicFrame>
      <p:pic>
        <p:nvPicPr>
          <p:cNvPr id="5122" name="Picture 2" descr="새로 배운] navMesh">
            <a:extLst>
              <a:ext uri="{FF2B5EF4-FFF2-40B4-BE49-F238E27FC236}">
                <a16:creationId xmlns:a16="http://schemas.microsoft.com/office/drawing/2014/main" id="{B9302AF6-16AC-8287-9D27-3856F77D7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899" y="1717584"/>
            <a:ext cx="7233386" cy="437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0D5A31-DE7F-CCB7-B6D5-75C3A3E93DF3}"/>
              </a:ext>
            </a:extLst>
          </p:cNvPr>
          <p:cNvSpPr txBox="1"/>
          <p:nvPr/>
        </p:nvSpPr>
        <p:spPr>
          <a:xfrm>
            <a:off x="4355073" y="2854459"/>
            <a:ext cx="4827028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/>
              <a:t>네비게이션 </a:t>
            </a:r>
            <a:r>
              <a:rPr lang="ko-KR" altLang="en-US" sz="4400" b="1" dirty="0" err="1"/>
              <a:t>메쉬</a:t>
            </a:r>
            <a:r>
              <a:rPr lang="ko-KR" altLang="en-US" sz="4400" b="1" dirty="0"/>
              <a:t> 조합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5718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맵에서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길찾기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30FED2-5B7B-A5AD-3EBD-B4B4B1AD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639" y="1571625"/>
            <a:ext cx="4239033" cy="50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23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맵에서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길찾기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491684-87A0-B290-5017-E6031B07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031" y="2257203"/>
            <a:ext cx="5277587" cy="3162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0D6DE-4F8C-18C9-C710-3E072B18EE5A}"/>
              </a:ext>
            </a:extLst>
          </p:cNvPr>
          <p:cNvSpPr txBox="1"/>
          <p:nvPr/>
        </p:nvSpPr>
        <p:spPr>
          <a:xfrm>
            <a:off x="1562100" y="3406763"/>
            <a:ext cx="3398278" cy="20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chemeClr val="accent1"/>
                </a:solidFill>
              </a:rPr>
              <a:t>2D : 8</a:t>
            </a:r>
            <a:r>
              <a:rPr lang="ko-KR" altLang="en-US" sz="4400" b="1" dirty="0">
                <a:solidFill>
                  <a:schemeClr val="accent1"/>
                </a:solidFill>
              </a:rPr>
              <a:t>개</a:t>
            </a:r>
            <a:endParaRPr lang="en-US" altLang="ko-KR" sz="4400" b="1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chemeClr val="accent1"/>
                </a:solidFill>
              </a:rPr>
              <a:t>3D : 26</a:t>
            </a:r>
            <a:r>
              <a:rPr lang="ko-KR" altLang="en-US" sz="4400" b="1" dirty="0">
                <a:solidFill>
                  <a:schemeClr val="accent1"/>
                </a:solidFill>
              </a:rPr>
              <a:t>개</a:t>
            </a:r>
            <a:endParaRPr lang="en-US" altLang="ko-KR" sz="4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1F841-94A1-16D3-7020-BF5FA980A5C2}"/>
              </a:ext>
            </a:extLst>
          </p:cNvPr>
          <p:cNvSpPr txBox="1"/>
          <p:nvPr/>
        </p:nvSpPr>
        <p:spPr>
          <a:xfrm>
            <a:off x="847725" y="2049967"/>
            <a:ext cx="4827028" cy="9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1"/>
                </a:solidFill>
              </a:rPr>
              <a:t>조사할 주변 노드</a:t>
            </a:r>
            <a:endParaRPr lang="en-US" altLang="ko-KR" sz="4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2B720-38A9-B410-3644-095A416D5002}"/>
              </a:ext>
            </a:extLst>
          </p:cNvPr>
          <p:cNvSpPr txBox="1"/>
          <p:nvPr/>
        </p:nvSpPr>
        <p:spPr>
          <a:xfrm>
            <a:off x="838200" y="2049967"/>
            <a:ext cx="4827028" cy="9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1"/>
                </a:solidFill>
              </a:rPr>
              <a:t>조사할 주변 노드</a:t>
            </a:r>
            <a:endParaRPr lang="en-US" altLang="ko-KR" sz="4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5617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맵에서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길찾기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0D6DE-4F8C-18C9-C710-3E072B18EE5A}"/>
              </a:ext>
            </a:extLst>
          </p:cNvPr>
          <p:cNvSpPr txBox="1"/>
          <p:nvPr/>
        </p:nvSpPr>
        <p:spPr>
          <a:xfrm>
            <a:off x="966258" y="3406763"/>
            <a:ext cx="2733675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1"/>
                </a:solidFill>
              </a:rPr>
              <a:t>적용 사례</a:t>
            </a:r>
            <a:endParaRPr lang="en-US" altLang="ko-KR" sz="4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1F841-94A1-16D3-7020-BF5FA980A5C2}"/>
              </a:ext>
            </a:extLst>
          </p:cNvPr>
          <p:cNvSpPr txBox="1"/>
          <p:nvPr/>
        </p:nvSpPr>
        <p:spPr>
          <a:xfrm>
            <a:off x="966259" y="1954665"/>
            <a:ext cx="2733675" cy="9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1"/>
                </a:solidFill>
              </a:rPr>
              <a:t>기본 컨셉</a:t>
            </a:r>
            <a:endParaRPr lang="en-US" altLang="ko-KR" sz="4400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01E9B-1A6C-51D6-12D6-0ABC66B5A133}"/>
              </a:ext>
            </a:extLst>
          </p:cNvPr>
          <p:cNvSpPr txBox="1"/>
          <p:nvPr/>
        </p:nvSpPr>
        <p:spPr>
          <a:xfrm>
            <a:off x="3699933" y="2364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차원 최단거리 탐색을 위한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A*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알고리즘 연구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DCD32E-5309-D14B-87B2-542CF8B6B3F6}"/>
              </a:ext>
            </a:extLst>
          </p:cNvPr>
          <p:cNvSpPr txBox="1"/>
          <p:nvPr/>
        </p:nvSpPr>
        <p:spPr>
          <a:xfrm>
            <a:off x="3699933" y="3774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검은사막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복셀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 기반 네비게이션 라이브러리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개발기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67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A94C994-B8A8-023C-0AC7-7F06060DE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8" b="39230"/>
          <a:stretch/>
        </p:blipFill>
        <p:spPr bwMode="auto">
          <a:xfrm>
            <a:off x="1077577" y="1899444"/>
            <a:ext cx="10888239" cy="409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196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2023.07.19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 발표</a:t>
            </a:r>
          </a:p>
        </p:txBody>
      </p:sp>
      <p:pic>
        <p:nvPicPr>
          <p:cNvPr id="9" name="그림 개체 틀 8" descr="일몰 중인 산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그림 개체 틀 10" descr="일몰 중인 산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정태균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sunight1999@gmail.com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개체 틀 14" descr="가까운 해질녘 하늘 아래에 있는 산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그림 개체 틀 12" descr="동이 트기 바로 전 밤 하늘 아래의 산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  <p:sp>
        <p:nvSpPr>
          <p:cNvPr id="2" name="바닥글 개체 틀 22">
            <a:extLst>
              <a:ext uri="{FF2B5EF4-FFF2-40B4-BE49-F238E27FC236}">
                <a16:creationId xmlns:a16="http://schemas.microsoft.com/office/drawing/2014/main" id="{DA1B9257-D829-CF5F-9E44-8E79F589D0C3}"/>
              </a:ext>
            </a:extLst>
          </p:cNvPr>
          <p:cNvSpPr txBox="1">
            <a:spLocks/>
          </p:cNvSpPr>
          <p:nvPr/>
        </p:nvSpPr>
        <p:spPr>
          <a:xfrm rot="16200000">
            <a:off x="-548640" y="1938529"/>
            <a:ext cx="2788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C# </a:t>
            </a:r>
            <a:r>
              <a:rPr lang="ko-KR" altLang="en-US"/>
              <a:t>과제 발표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A94C994-B8A8-023C-0AC7-7F06060DE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52" b="7059"/>
          <a:stretch/>
        </p:blipFill>
        <p:spPr bwMode="auto">
          <a:xfrm>
            <a:off x="1077577" y="2039144"/>
            <a:ext cx="10888239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20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A94C994-B8A8-023C-0AC7-7F06060DE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32" r="41488" b="-815"/>
          <a:stretch/>
        </p:blipFill>
        <p:spPr bwMode="auto">
          <a:xfrm>
            <a:off x="1865273" y="2956718"/>
            <a:ext cx="8461453" cy="9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57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42A84-A14E-D17D-C61C-1F20554AE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힙</a:t>
            </a:r>
            <a:r>
              <a:rPr lang="ko-KR" altLang="en-US" dirty="0"/>
              <a:t> 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B8796D-B313-77C8-D0BE-F83953FA6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30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B7175B8-03ED-59D2-DA2E-A2F2F7437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2"/>
          <a:stretch/>
        </p:blipFill>
        <p:spPr bwMode="auto">
          <a:xfrm>
            <a:off x="838200" y="1962345"/>
            <a:ext cx="5710238" cy="453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25D422-A352-75B3-AD84-94F62E700E04}"/>
              </a:ext>
            </a:extLst>
          </p:cNvPr>
          <p:cNvSpPr/>
          <p:nvPr/>
        </p:nvSpPr>
        <p:spPr>
          <a:xfrm>
            <a:off x="3638590" y="1742869"/>
            <a:ext cx="829172" cy="889000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6E924-7B4A-DFB2-28A0-1E66101CAF84}"/>
              </a:ext>
            </a:extLst>
          </p:cNvPr>
          <p:cNvSpPr txBox="1"/>
          <p:nvPr/>
        </p:nvSpPr>
        <p:spPr>
          <a:xfrm>
            <a:off x="8332772" y="2208313"/>
            <a:ext cx="2416046" cy="244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accent1"/>
                </a:solidFill>
              </a:rPr>
              <a:t>Key</a:t>
            </a:r>
          </a:p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accent1"/>
                </a:solidFill>
              </a:rPr>
              <a:t>Value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A6B7D5-7AC3-FBA9-EC93-E4E09C2E2C61}"/>
              </a:ext>
            </a:extLst>
          </p:cNvPr>
          <p:cNvCxnSpPr>
            <a:cxnSpLocks/>
          </p:cNvCxnSpPr>
          <p:nvPr/>
        </p:nvCxnSpPr>
        <p:spPr>
          <a:xfrm>
            <a:off x="4719782" y="2208313"/>
            <a:ext cx="3177309" cy="11537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FEA7E9-2713-2CD2-9787-26A38A91FC3B}"/>
              </a:ext>
            </a:extLst>
          </p:cNvPr>
          <p:cNvSpPr/>
          <p:nvPr/>
        </p:nvSpPr>
        <p:spPr>
          <a:xfrm>
            <a:off x="8109527" y="2336800"/>
            <a:ext cx="2639291" cy="24413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947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제네릭 타입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C13430-C7C7-8D42-3EE2-D65FEFA8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77" y="2104114"/>
            <a:ext cx="10827562" cy="8927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C46006-0897-214B-F982-3930E280D4AE}"/>
              </a:ext>
            </a:extLst>
          </p:cNvPr>
          <p:cNvSpPr/>
          <p:nvPr/>
        </p:nvSpPr>
        <p:spPr>
          <a:xfrm>
            <a:off x="2484044" y="2104114"/>
            <a:ext cx="1736974" cy="889000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036D0E-82C4-3D84-B7A0-A9AF24D8B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51" y="3731780"/>
            <a:ext cx="10789423" cy="12449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5555DB-36C1-96C5-D40D-572222663015}"/>
              </a:ext>
            </a:extLst>
          </p:cNvPr>
          <p:cNvSpPr/>
          <p:nvPr/>
        </p:nvSpPr>
        <p:spPr>
          <a:xfrm>
            <a:off x="10501744" y="3865419"/>
            <a:ext cx="1475791" cy="889000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FDE4AAC-9CCA-8A6C-0504-14FA3E5BFB07}"/>
              </a:ext>
            </a:extLst>
          </p:cNvPr>
          <p:cNvCxnSpPr>
            <a:cxnSpLocks/>
          </p:cNvCxnSpPr>
          <p:nvPr/>
        </p:nvCxnSpPr>
        <p:spPr>
          <a:xfrm>
            <a:off x="4221018" y="2993114"/>
            <a:ext cx="6280726" cy="8679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68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차례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ko-KR" altLang="en-US" dirty="0"/>
              <a:t>최소 </a:t>
            </a:r>
            <a:r>
              <a:rPr lang="ko-KR" altLang="en-US" dirty="0" err="1"/>
              <a:t>힙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· · · · · · · 3</a:t>
            </a:r>
          </a:p>
          <a:p>
            <a:pPr algn="r" rtl="0"/>
            <a:r>
              <a:rPr lang="ko-KR" altLang="en-US" dirty="0" err="1"/>
              <a:t>힙</a:t>
            </a:r>
            <a:r>
              <a:rPr lang="ko-KR" altLang="en-US" dirty="0"/>
              <a:t> 구현 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· · · · · · 17</a:t>
            </a:r>
            <a:endParaRPr lang="en-US" altLang="ko-KR" dirty="0"/>
          </a:p>
          <a:p>
            <a:pPr algn="r" rtl="0"/>
            <a:r>
              <a:rPr lang="en-US" altLang="ko-KR" dirty="0"/>
              <a:t>A*</a:t>
            </a:r>
            <a:r>
              <a:rPr lang="ko-KR" altLang="en-US" dirty="0"/>
              <a:t> 알고리즘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· · · · · · 25</a:t>
            </a:r>
          </a:p>
          <a:p>
            <a:pPr algn="r" rtl="0"/>
            <a:r>
              <a:rPr lang="en-US" altLang="ko-KR" dirty="0"/>
              <a:t>A* </a:t>
            </a:r>
            <a:r>
              <a:rPr lang="ko-KR" altLang="en-US" dirty="0"/>
              <a:t>구현 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· · · · · 106</a:t>
            </a:r>
            <a:endParaRPr lang="en-US" altLang="ko-KR" dirty="0"/>
          </a:p>
          <a:p>
            <a:pPr algn="r" rtl="0"/>
            <a:r>
              <a:rPr lang="ko-KR" altLang="en-US" dirty="0"/>
              <a:t>개선점 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· · · · · 125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기반 </a:t>
            </a:r>
            <a:r>
              <a:rPr lang="en-US" altLang="ko-KR" dirty="0"/>
              <a:t>A*</a:t>
            </a:r>
            <a:r>
              <a:rPr lang="ko-KR" altLang="en-US" dirty="0"/>
              <a:t> 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· · · · · </a:t>
            </a:r>
            <a:r>
              <a:rPr lang="en-US" altLang="ko-KR" dirty="0"/>
              <a:t>132</a:t>
            </a:r>
          </a:p>
          <a:p>
            <a:pPr algn="r" rtl="0"/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개체 틀 5" descr="일몰 중인 산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2023.07.19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6E924-7B4A-DFB2-28A0-1E66101CAF84}"/>
              </a:ext>
            </a:extLst>
          </p:cNvPr>
          <p:cNvSpPr txBox="1"/>
          <p:nvPr/>
        </p:nvSpPr>
        <p:spPr>
          <a:xfrm>
            <a:off x="4953418" y="2208313"/>
            <a:ext cx="2888256" cy="244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accent5"/>
                </a:solidFill>
              </a:rPr>
              <a:t>int</a:t>
            </a:r>
            <a:r>
              <a:rPr lang="ko-KR" altLang="en-US" sz="5400" b="1" dirty="0">
                <a:solidFill>
                  <a:schemeClr val="accent1"/>
                </a:solidFill>
              </a:rPr>
              <a:t> </a:t>
            </a:r>
            <a:r>
              <a:rPr lang="en-US" altLang="ko-KR" sz="5400" b="1" dirty="0">
                <a:solidFill>
                  <a:schemeClr val="accent1"/>
                </a:solidFill>
              </a:rPr>
              <a:t>Key</a:t>
            </a:r>
          </a:p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accent5"/>
                </a:solidFill>
              </a:rPr>
              <a:t>T</a:t>
            </a:r>
            <a:r>
              <a:rPr lang="en-US" altLang="ko-KR" sz="5400" b="1" dirty="0">
                <a:solidFill>
                  <a:schemeClr val="accent1"/>
                </a:solidFill>
              </a:rPr>
              <a:t> Value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FEA7E9-2713-2CD2-9787-26A38A91FC3B}"/>
              </a:ext>
            </a:extLst>
          </p:cNvPr>
          <p:cNvSpPr/>
          <p:nvPr/>
        </p:nvSpPr>
        <p:spPr>
          <a:xfrm>
            <a:off x="4730174" y="2336800"/>
            <a:ext cx="3176154" cy="24413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091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9A6087-D273-436B-FA03-E4CB20D4D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292" y="1690687"/>
            <a:ext cx="6249416" cy="46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51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C5355A-A154-6361-21E1-A5F94AE70EFF}"/>
              </a:ext>
            </a:extLst>
          </p:cNvPr>
          <p:cNvSpPr txBox="1"/>
          <p:nvPr/>
        </p:nvSpPr>
        <p:spPr>
          <a:xfrm>
            <a:off x="1397417" y="2457476"/>
            <a:ext cx="5197346" cy="4037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1"/>
                </a:solidFill>
              </a:rPr>
              <a:t>Find</a:t>
            </a:r>
          </a:p>
          <a:p>
            <a:pPr>
              <a:lnSpc>
                <a:spcPct val="150000"/>
              </a:lnSpc>
            </a:pPr>
            <a:r>
              <a:rPr lang="en-US" altLang="ko-KR" sz="4400" dirty="0" err="1">
                <a:solidFill>
                  <a:schemeClr val="accent1"/>
                </a:solidFill>
              </a:rPr>
              <a:t>FindParent</a:t>
            </a:r>
            <a:endParaRPr lang="en-US" altLang="ko-KR" sz="4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400" dirty="0" err="1">
                <a:solidFill>
                  <a:schemeClr val="accent1"/>
                </a:solidFill>
              </a:rPr>
              <a:t>FindLeftChild</a:t>
            </a:r>
            <a:endParaRPr lang="en-US" altLang="ko-KR" sz="4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400" dirty="0" err="1">
                <a:solidFill>
                  <a:schemeClr val="accent1"/>
                </a:solidFill>
              </a:rPr>
              <a:t>FindRightChild</a:t>
            </a:r>
            <a:endParaRPr lang="en-US" altLang="ko-KR" sz="4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1E264-6915-FCB5-DBB0-2CA30D7C8D0D}"/>
              </a:ext>
            </a:extLst>
          </p:cNvPr>
          <p:cNvSpPr txBox="1"/>
          <p:nvPr/>
        </p:nvSpPr>
        <p:spPr>
          <a:xfrm>
            <a:off x="6594763" y="2449407"/>
            <a:ext cx="2290619" cy="2006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5"/>
                </a:solidFill>
              </a:rPr>
              <a:t>Insert</a:t>
            </a:r>
          </a:p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5"/>
                </a:solidFill>
              </a:rPr>
              <a:t>Pop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DF075-BE45-D467-0161-D8C01C8B22FD}"/>
              </a:ext>
            </a:extLst>
          </p:cNvPr>
          <p:cNvSpPr txBox="1"/>
          <p:nvPr/>
        </p:nvSpPr>
        <p:spPr>
          <a:xfrm>
            <a:off x="2065691" y="1584915"/>
            <a:ext cx="3860799" cy="988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/>
              <a:t>데이터 조회</a:t>
            </a:r>
            <a:endParaRPr lang="en-US" altLang="ko-KR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5F7AB-0393-B311-5E54-5E3CE5D5C0F6}"/>
              </a:ext>
            </a:extLst>
          </p:cNvPr>
          <p:cNvSpPr txBox="1"/>
          <p:nvPr/>
        </p:nvSpPr>
        <p:spPr>
          <a:xfrm>
            <a:off x="7233490" y="1584915"/>
            <a:ext cx="3860799" cy="988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/>
              <a:t>데이터 조작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25978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b="1" dirty="0"/>
              <a:t>Insert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F477D8-99F1-47AF-8232-F120B00F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00" y="1840830"/>
            <a:ext cx="7864944" cy="45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1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Pop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76861B-540E-D3AA-A6CA-487C392AE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427737" y="1877833"/>
            <a:ext cx="4776419" cy="42818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2EAB7C3-D9C4-E663-D923-E3699F03A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6678161" y="1877833"/>
            <a:ext cx="4776419" cy="42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56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42A84-A14E-D17D-C61C-1F20554AE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B8796D-B313-77C8-D0BE-F83953FA6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81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팩맨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0" name="Picture 6" descr="팩맨 - 나무위키">
            <a:extLst>
              <a:ext uri="{FF2B5EF4-FFF2-40B4-BE49-F238E27FC236}">
                <a16:creationId xmlns:a16="http://schemas.microsoft.com/office/drawing/2014/main" id="{84658A2B-C856-8A47-4B6B-369E7799C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35" y="669470"/>
            <a:ext cx="4562930" cy="58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682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팩맨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사냥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959769"/>
              </p:ext>
            </p:extLst>
          </p:nvPr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3" name="그림 2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A74D3D6D-D720-B08F-1D5A-CD0DA001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9D1153-50A4-156B-0B03-575C90F1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213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그리드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81082"/>
              </p:ext>
            </p:extLst>
          </p:nvPr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7B8F5EDF-FCA5-EB6B-ABAF-386902E1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6B7B9EE-7F46-1522-87F1-2DDE7F37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02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그리드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205391"/>
              </p:ext>
            </p:extLst>
          </p:nvPr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A6A897B-6D7B-3836-AB94-9F3249451EEC}"/>
              </a:ext>
            </a:extLst>
          </p:cNvPr>
          <p:cNvSpPr/>
          <p:nvPr/>
        </p:nvSpPr>
        <p:spPr>
          <a:xfrm>
            <a:off x="4058467" y="1793174"/>
            <a:ext cx="829172" cy="889000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372B9-C710-B159-B4C2-9F6F8A1B6DE2}"/>
              </a:ext>
            </a:extLst>
          </p:cNvPr>
          <p:cNvSpPr txBox="1"/>
          <p:nvPr/>
        </p:nvSpPr>
        <p:spPr>
          <a:xfrm>
            <a:off x="2152129" y="1793174"/>
            <a:ext cx="1691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accent1"/>
                </a:solidFill>
              </a:rPr>
              <a:t>노드</a:t>
            </a:r>
          </a:p>
        </p:txBody>
      </p:sp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DE27686A-BC9F-431E-4472-D831C34E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58B5707-1496-E0FA-8598-3DDBB7E3A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63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42A84-A14E-D17D-C61C-1F20554AE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최소 </a:t>
            </a:r>
            <a:r>
              <a:rPr lang="ko-KR" altLang="en-US" dirty="0" err="1"/>
              <a:t>힙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B8796D-B313-77C8-D0BE-F83953FA6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6430518"/>
            <a:ext cx="9144000" cy="427482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https://gmlwjd9405.github.io/2018/05/10/data-structure-heap.html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339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기본 컨셉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04315"/>
              </p:ext>
            </p:extLst>
          </p:nvPr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7B8F5EDF-FCA5-EB6B-ABAF-386902E1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6B7B9EE-7F46-1522-87F1-2DDE7F37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764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기본 컨셉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0A73E84-FD57-B35B-F9B3-C6B47AA03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03423"/>
              </p:ext>
            </p:extLst>
          </p:nvPr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6" name="그림 5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59B2C76F-EF43-7B60-9D78-DBA343B3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DE8F40A-1BB0-7CC2-4149-8499C0D9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578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기본 컨셉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0A73E84-FD57-B35B-F9B3-C6B47AA03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1171"/>
              </p:ext>
            </p:extLst>
          </p:nvPr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6" name="그림 5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59B2C76F-EF43-7B60-9D78-DBA343B3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DE8F40A-1BB0-7CC2-4149-8499C0D9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033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기본 컨셉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0A73E84-FD57-B35B-F9B3-C6B47AA03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18973"/>
              </p:ext>
            </p:extLst>
          </p:nvPr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6" name="그림 5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59B2C76F-EF43-7B60-9D78-DBA343B3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01986" y="4629149"/>
            <a:ext cx="574221" cy="57422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DE8F40A-1BB0-7CC2-4149-8499C0D9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158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기본 컨셉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0A73E84-FD57-B35B-F9B3-C6B47AA03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27187"/>
              </p:ext>
            </p:extLst>
          </p:nvPr>
        </p:nvGraphicFramePr>
        <p:xfrm>
          <a:off x="4058467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4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21577" marR="221577" marT="110789" marB="11078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Picture 4">
            <a:extLst>
              <a:ext uri="{FF2B5EF4-FFF2-40B4-BE49-F238E27FC236}">
                <a16:creationId xmlns:a16="http://schemas.microsoft.com/office/drawing/2014/main" id="{9DE8F40A-1BB0-7CC2-4149-8499C0D9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77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AFBB1878-D192-E39D-3126-540697697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001723" y="4629149"/>
            <a:ext cx="574221" cy="5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069 C -0.00104 -0.04259 -0.00117 -0.08565 -0.00143 -0.12871 L -0.06757 -0.2581 L -0.00221 -0.39005 L 0.06771 -0.3875 " pathEditMode="relative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 기준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48AE9-8F24-9AE8-CB17-5FDF0C0D72CE}"/>
              </a:ext>
            </a:extLst>
          </p:cNvPr>
          <p:cNvSpPr txBox="1"/>
          <p:nvPr/>
        </p:nvSpPr>
        <p:spPr>
          <a:xfrm>
            <a:off x="1516911" y="1603396"/>
            <a:ext cx="2416046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chemeClr val="accent1"/>
                </a:solidFill>
              </a:rPr>
              <a:t>G Cost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FDE67A0-38B9-6D52-B448-554DDB3F6861}"/>
              </a:ext>
            </a:extLst>
          </p:cNvPr>
          <p:cNvGrpSpPr/>
          <p:nvPr/>
        </p:nvGrpSpPr>
        <p:grpSpPr>
          <a:xfrm>
            <a:off x="1318858" y="3429000"/>
            <a:ext cx="2874505" cy="2237412"/>
            <a:chOff x="1318858" y="3429000"/>
            <a:chExt cx="2874505" cy="223741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E52651A-02B7-89BA-A857-8E72C18F7D2B}"/>
                </a:ext>
              </a:extLst>
            </p:cNvPr>
            <p:cNvSpPr txBox="1"/>
            <p:nvPr/>
          </p:nvSpPr>
          <p:spPr>
            <a:xfrm>
              <a:off x="1683891" y="3429000"/>
              <a:ext cx="19399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/>
                <a:t>출발 노드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E4F8595-F6C2-E29E-BE6A-20B09A12FB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04103" y="4547706"/>
              <a:ext cx="4995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9907A9-06F0-82DC-9025-2E2705211ACB}"/>
                </a:ext>
              </a:extLst>
            </p:cNvPr>
            <p:cNvSpPr txBox="1"/>
            <p:nvPr/>
          </p:nvSpPr>
          <p:spPr>
            <a:xfrm>
              <a:off x="1318858" y="5081637"/>
              <a:ext cx="28745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/>
                <a:t>조사 중인 노드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C187C7-60CC-5115-5B5B-964C95C2E8FE}"/>
              </a:ext>
            </a:extLst>
          </p:cNvPr>
          <p:cNvSpPr txBox="1"/>
          <p:nvPr/>
        </p:nvSpPr>
        <p:spPr>
          <a:xfrm>
            <a:off x="5403455" y="1603396"/>
            <a:ext cx="2385856" cy="1076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chemeClr val="accent1"/>
                </a:solidFill>
              </a:rPr>
              <a:t>H Cost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9B8597-0961-A36B-6BB2-884B6F973933}"/>
              </a:ext>
            </a:extLst>
          </p:cNvPr>
          <p:cNvGrpSpPr/>
          <p:nvPr/>
        </p:nvGrpSpPr>
        <p:grpSpPr>
          <a:xfrm>
            <a:off x="5198457" y="3429000"/>
            <a:ext cx="2919546" cy="2237411"/>
            <a:chOff x="5198457" y="3429000"/>
            <a:chExt cx="2919546" cy="22374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0C5F28-1B38-0239-C3B8-BB2841C2E2C9}"/>
                </a:ext>
              </a:extLst>
            </p:cNvPr>
            <p:cNvSpPr txBox="1"/>
            <p:nvPr/>
          </p:nvSpPr>
          <p:spPr>
            <a:xfrm>
              <a:off x="5198457" y="3429000"/>
              <a:ext cx="29195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조사 중인 노드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A3C86BB-BE23-BE9A-3279-F26E772CD7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08464" y="4547706"/>
              <a:ext cx="4995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A39707-A25B-2993-99F5-16DE234E87D9}"/>
                </a:ext>
              </a:extLst>
            </p:cNvPr>
            <p:cNvSpPr txBox="1"/>
            <p:nvPr/>
          </p:nvSpPr>
          <p:spPr>
            <a:xfrm>
              <a:off x="5950344" y="5081636"/>
              <a:ext cx="14157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도착지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5FFFF31-DBC2-3BE6-39F2-0D73AA182261}"/>
              </a:ext>
            </a:extLst>
          </p:cNvPr>
          <p:cNvSpPr txBox="1"/>
          <p:nvPr/>
        </p:nvSpPr>
        <p:spPr>
          <a:xfrm>
            <a:off x="9260955" y="1603396"/>
            <a:ext cx="2101857" cy="1076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chemeClr val="accent1"/>
                </a:solidFill>
              </a:rPr>
              <a:t>F Cost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58C87B0-29CE-04CC-6184-39922C136397}"/>
              </a:ext>
            </a:extLst>
          </p:cNvPr>
          <p:cNvGrpSpPr/>
          <p:nvPr/>
        </p:nvGrpSpPr>
        <p:grpSpPr>
          <a:xfrm>
            <a:off x="9588500" y="3429000"/>
            <a:ext cx="1483098" cy="2237411"/>
            <a:chOff x="9588500" y="3429000"/>
            <a:chExt cx="1483098" cy="22374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AC281F-AF4A-3A57-3A68-D33AF8C96AC0}"/>
                </a:ext>
              </a:extLst>
            </p:cNvPr>
            <p:cNvSpPr txBox="1"/>
            <p:nvPr/>
          </p:nvSpPr>
          <p:spPr>
            <a:xfrm>
              <a:off x="9588500" y="3429000"/>
              <a:ext cx="14830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G Cost</a:t>
              </a:r>
              <a:endParaRPr lang="ko-KR" altLang="en-US" sz="3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62D994-AB57-AF33-5687-2FF277EF1CE0}"/>
                </a:ext>
              </a:extLst>
            </p:cNvPr>
            <p:cNvSpPr txBox="1"/>
            <p:nvPr/>
          </p:nvSpPr>
          <p:spPr>
            <a:xfrm>
              <a:off x="9623004" y="5081636"/>
              <a:ext cx="13917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F Cost</a:t>
              </a:r>
              <a:endParaRPr lang="ko-KR" altLang="en-US" sz="3200" dirty="0"/>
            </a:p>
          </p:txBody>
        </p:sp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C8B875FE-82FD-0DFE-AC73-7774041D3EE2}"/>
                </a:ext>
              </a:extLst>
            </p:cNvPr>
            <p:cNvSpPr/>
            <p:nvPr/>
          </p:nvSpPr>
          <p:spPr>
            <a:xfrm>
              <a:off x="10072361" y="4271827"/>
              <a:ext cx="582703" cy="582703"/>
            </a:xfrm>
            <a:prstGeom prst="plus">
              <a:avLst>
                <a:gd name="adj" fmla="val 40385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996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거리 계산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726343"/>
              </p:ext>
            </p:extLst>
          </p:nvPr>
        </p:nvGraphicFramePr>
        <p:xfrm>
          <a:off x="4366587" y="1618676"/>
          <a:ext cx="4149884" cy="4545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942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2074942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</a:tblGrid>
              <a:tr h="2272510"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564113" marR="564113" marT="282058" marB="28205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564113" marR="564113" marT="282058" marB="282058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2272510"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564113" marR="564113" marT="282058" marB="28205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200" dirty="0"/>
                    </a:p>
                  </a:txBody>
                  <a:tcPr marL="564113" marR="564113" marT="282058" marB="282058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063A01C2-28B4-1E13-9376-C7EC2EA1F5F6}"/>
              </a:ext>
            </a:extLst>
          </p:cNvPr>
          <p:cNvSpPr/>
          <p:nvPr/>
        </p:nvSpPr>
        <p:spPr>
          <a:xfrm>
            <a:off x="7466837" y="2766562"/>
            <a:ext cx="101014" cy="10101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DB6F893-D5D4-5311-0E91-8AA4A63314FB}"/>
              </a:ext>
            </a:extLst>
          </p:cNvPr>
          <p:cNvSpPr/>
          <p:nvPr/>
        </p:nvSpPr>
        <p:spPr>
          <a:xfrm>
            <a:off x="5334000" y="2766562"/>
            <a:ext cx="101014" cy="10101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E3C305-E6C8-D41C-50C2-799C8CE77172}"/>
              </a:ext>
            </a:extLst>
          </p:cNvPr>
          <p:cNvGrpSpPr/>
          <p:nvPr/>
        </p:nvGrpSpPr>
        <p:grpSpPr>
          <a:xfrm>
            <a:off x="5620871" y="5138057"/>
            <a:ext cx="1685364" cy="953627"/>
            <a:chOff x="5436275" y="4798766"/>
            <a:chExt cx="1685364" cy="953627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C67C6AAC-CA45-167E-6FEA-651687EB2278}"/>
                </a:ext>
              </a:extLst>
            </p:cNvPr>
            <p:cNvCxnSpPr>
              <a:cxnSpLocks/>
            </p:cNvCxnSpPr>
            <p:nvPr/>
          </p:nvCxnSpPr>
          <p:spPr>
            <a:xfrm>
              <a:off x="5436275" y="4798766"/>
              <a:ext cx="168536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48A12A-AAB0-2CB2-D6A9-B43B215CEF78}"/>
                </a:ext>
              </a:extLst>
            </p:cNvPr>
            <p:cNvSpPr txBox="1"/>
            <p:nvPr/>
          </p:nvSpPr>
          <p:spPr>
            <a:xfrm>
              <a:off x="5911404" y="4829063"/>
              <a:ext cx="4303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1</a:t>
              </a:r>
              <a:endParaRPr lang="ko-KR" altLang="en-US" sz="5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9EFC115-49D2-0EC7-EA55-B6DAC141426E}"/>
              </a:ext>
            </a:extLst>
          </p:cNvPr>
          <p:cNvGrpSpPr/>
          <p:nvPr/>
        </p:nvGrpSpPr>
        <p:grpSpPr>
          <a:xfrm>
            <a:off x="7517345" y="3110753"/>
            <a:ext cx="534646" cy="1785544"/>
            <a:chOff x="7114697" y="3027773"/>
            <a:chExt cx="534646" cy="1785544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D7A3204-E84E-8CCE-F893-6D21601A8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4697" y="3027773"/>
              <a:ext cx="0" cy="17855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CE59C2-9C54-6FB8-D9FA-946D204D808C}"/>
                </a:ext>
              </a:extLst>
            </p:cNvPr>
            <p:cNvSpPr txBox="1"/>
            <p:nvPr/>
          </p:nvSpPr>
          <p:spPr>
            <a:xfrm>
              <a:off x="7219037" y="3760407"/>
              <a:ext cx="4303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1</a:t>
              </a:r>
              <a:endParaRPr lang="ko-KR" altLang="en-US" sz="5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5813D76-4D1C-5380-A5D4-DB7A4C9A3646}"/>
              </a:ext>
            </a:extLst>
          </p:cNvPr>
          <p:cNvGrpSpPr/>
          <p:nvPr/>
        </p:nvGrpSpPr>
        <p:grpSpPr>
          <a:xfrm>
            <a:off x="5334000" y="2906078"/>
            <a:ext cx="2079002" cy="2029767"/>
            <a:chOff x="5334000" y="2906078"/>
            <a:chExt cx="2079002" cy="2029767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73F2348-1C5E-2D95-5371-9627D0FF4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1224" y="2958734"/>
              <a:ext cx="1881778" cy="19771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771F044-EA30-CF80-7735-18D4B82C6B77}"/>
                    </a:ext>
                  </a:extLst>
                </p:cNvPr>
                <p:cNvSpPr txBox="1"/>
                <p:nvPr/>
              </p:nvSpPr>
              <p:spPr>
                <a:xfrm>
                  <a:off x="5334000" y="2906078"/>
                  <a:ext cx="681317" cy="102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altLang="ko-KR" sz="5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5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oMath>
                    </m:oMathPara>
                  </a14:m>
                  <a:endParaRPr lang="ko-KR" altLang="en-US" sz="54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771F044-EA30-CF80-7735-18D4B82C6B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2906078"/>
                  <a:ext cx="681317" cy="1021113"/>
                </a:xfrm>
                <a:prstGeom prst="rect">
                  <a:avLst/>
                </a:prstGeom>
                <a:blipFill>
                  <a:blip r:embed="rId3"/>
                  <a:stretch>
                    <a:fillRect r="-39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32786EA3-CADD-D314-8994-1D9086CC3EAF}"/>
              </a:ext>
            </a:extLst>
          </p:cNvPr>
          <p:cNvSpPr/>
          <p:nvPr/>
        </p:nvSpPr>
        <p:spPr>
          <a:xfrm>
            <a:off x="7466837" y="5092688"/>
            <a:ext cx="101014" cy="10101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D3EEF3-8DDB-7011-9A9B-0B9760136DB0}"/>
              </a:ext>
            </a:extLst>
          </p:cNvPr>
          <p:cNvSpPr/>
          <p:nvPr/>
        </p:nvSpPr>
        <p:spPr>
          <a:xfrm>
            <a:off x="5334000" y="5092688"/>
            <a:ext cx="101014" cy="10101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1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거리 계산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D9CB47E-9EB3-F329-DFD0-0922AEC899A2}"/>
              </a:ext>
            </a:extLst>
          </p:cNvPr>
          <p:cNvCxnSpPr>
            <a:cxnSpLocks/>
          </p:cNvCxnSpPr>
          <p:nvPr/>
        </p:nvCxnSpPr>
        <p:spPr>
          <a:xfrm flipV="1">
            <a:off x="3872753" y="1690688"/>
            <a:ext cx="1881778" cy="19771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B4BD4E6-3FC4-0A8E-9DBD-C6E4441ACB0A}"/>
              </a:ext>
            </a:extLst>
          </p:cNvPr>
          <p:cNvCxnSpPr>
            <a:cxnSpLocks/>
          </p:cNvCxnSpPr>
          <p:nvPr/>
        </p:nvCxnSpPr>
        <p:spPr>
          <a:xfrm>
            <a:off x="4069167" y="5021517"/>
            <a:ext cx="16853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A7F18F-912D-6CB2-AF7F-6445B4CC9F5E}"/>
                  </a:ext>
                </a:extLst>
              </p:cNvPr>
              <p:cNvSpPr txBox="1"/>
              <p:nvPr/>
            </p:nvSpPr>
            <p:spPr>
              <a:xfrm>
                <a:off x="7135906" y="2183706"/>
                <a:ext cx="1353670" cy="1296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7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ko-KR" altLang="en-US" sz="7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A7F18F-912D-6CB2-AF7F-6445B4CC9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906" y="2183706"/>
                <a:ext cx="1353670" cy="1296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121EE1-5D3F-B340-BCD3-0F9D0C6A4CFA}"/>
              </a:ext>
            </a:extLst>
          </p:cNvPr>
          <p:cNvSpPr txBox="1"/>
          <p:nvPr/>
        </p:nvSpPr>
        <p:spPr>
          <a:xfrm>
            <a:off x="7386917" y="4559852"/>
            <a:ext cx="6544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209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거리 계산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D9CB47E-9EB3-F329-DFD0-0922AEC899A2}"/>
              </a:ext>
            </a:extLst>
          </p:cNvPr>
          <p:cNvCxnSpPr>
            <a:cxnSpLocks/>
          </p:cNvCxnSpPr>
          <p:nvPr/>
        </p:nvCxnSpPr>
        <p:spPr>
          <a:xfrm flipV="1">
            <a:off x="3872753" y="1690688"/>
            <a:ext cx="1881778" cy="19771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B4BD4E6-3FC4-0A8E-9DBD-C6E4441ACB0A}"/>
              </a:ext>
            </a:extLst>
          </p:cNvPr>
          <p:cNvCxnSpPr>
            <a:cxnSpLocks/>
          </p:cNvCxnSpPr>
          <p:nvPr/>
        </p:nvCxnSpPr>
        <p:spPr>
          <a:xfrm>
            <a:off x="4069167" y="5021517"/>
            <a:ext cx="16853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40BE93-EF2D-1943-8E73-4866093D7BB8}"/>
              </a:ext>
            </a:extLst>
          </p:cNvPr>
          <p:cNvSpPr txBox="1"/>
          <p:nvPr/>
        </p:nvSpPr>
        <p:spPr>
          <a:xfrm>
            <a:off x="7386917" y="4559852"/>
            <a:ext cx="6544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508A9-C49C-368F-AF16-13BEC4BC4FFD}"/>
              </a:ext>
            </a:extLst>
          </p:cNvPr>
          <p:cNvSpPr txBox="1"/>
          <p:nvPr/>
        </p:nvSpPr>
        <p:spPr>
          <a:xfrm>
            <a:off x="7386916" y="2201940"/>
            <a:ext cx="35141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1.4142…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824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거리 계산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D9CB47E-9EB3-F329-DFD0-0922AEC899A2}"/>
              </a:ext>
            </a:extLst>
          </p:cNvPr>
          <p:cNvCxnSpPr>
            <a:cxnSpLocks/>
          </p:cNvCxnSpPr>
          <p:nvPr/>
        </p:nvCxnSpPr>
        <p:spPr>
          <a:xfrm flipV="1">
            <a:off x="3872753" y="1690688"/>
            <a:ext cx="1881778" cy="19771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B4BD4E6-3FC4-0A8E-9DBD-C6E4441ACB0A}"/>
              </a:ext>
            </a:extLst>
          </p:cNvPr>
          <p:cNvCxnSpPr>
            <a:cxnSpLocks/>
          </p:cNvCxnSpPr>
          <p:nvPr/>
        </p:nvCxnSpPr>
        <p:spPr>
          <a:xfrm>
            <a:off x="4069167" y="5021517"/>
            <a:ext cx="16853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40BE93-EF2D-1943-8E73-4866093D7BB8}"/>
              </a:ext>
            </a:extLst>
          </p:cNvPr>
          <p:cNvSpPr txBox="1"/>
          <p:nvPr/>
        </p:nvSpPr>
        <p:spPr>
          <a:xfrm>
            <a:off x="7386916" y="4559852"/>
            <a:ext cx="7171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508A9-C49C-368F-AF16-13BEC4BC4FFD}"/>
              </a:ext>
            </a:extLst>
          </p:cNvPr>
          <p:cNvSpPr txBox="1"/>
          <p:nvPr/>
        </p:nvSpPr>
        <p:spPr>
          <a:xfrm>
            <a:off x="7386917" y="2201940"/>
            <a:ext cx="274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1.4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1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완전 이진 트리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49C5AF9-EF1D-2A2E-A992-11E458524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04" b="12220"/>
          <a:stretch/>
        </p:blipFill>
        <p:spPr bwMode="auto">
          <a:xfrm>
            <a:off x="1253492" y="1976439"/>
            <a:ext cx="5362575" cy="36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840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b="1" dirty="0"/>
              <a:t>int vs float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0E67A972-32B1-41AF-DEE1-1FC388588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00513"/>
              </p:ext>
            </p:extLst>
          </p:nvPr>
        </p:nvGraphicFramePr>
        <p:xfrm>
          <a:off x="2519082" y="2354910"/>
          <a:ext cx="7915837" cy="40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8039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2863899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2863899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</a:tblGrid>
              <a:tr h="684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/>
                        <a:t>x, y</a:t>
                      </a:r>
                      <a:endParaRPr lang="ko-KR" altLang="en-US" sz="4800" b="1" dirty="0"/>
                    </a:p>
                  </a:txBody>
                  <a:tcPr marL="268839" marR="268839" marT="134420" marB="1344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/>
                        <a:t>int</a:t>
                      </a:r>
                      <a:endParaRPr lang="ko-KR" altLang="en-US" sz="4800" b="1" dirty="0"/>
                    </a:p>
                  </a:txBody>
                  <a:tcPr marL="268839" marR="268839" marT="134420" marB="13442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/>
                        <a:t>float</a:t>
                      </a:r>
                      <a:endParaRPr lang="ko-KR" altLang="en-US" sz="4800" b="1" dirty="0"/>
                    </a:p>
                  </a:txBody>
                  <a:tcPr marL="268839" marR="268839" marT="134420" marB="1344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684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/>
                        <a:t>*</a:t>
                      </a:r>
                      <a:endParaRPr lang="ko-KR" altLang="en-US" sz="4800" b="1" dirty="0"/>
                    </a:p>
                  </a:txBody>
                  <a:tcPr marL="268839" marR="268839" marT="134420" marB="1344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/>
                        <a:t>1,804</a:t>
                      </a:r>
                      <a:endParaRPr lang="ko-KR" altLang="en-US" sz="3600" b="0" dirty="0"/>
                    </a:p>
                  </a:txBody>
                  <a:tcPr marL="268839" marR="268839" marT="134420" marB="1344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/>
                        <a:t>10,160</a:t>
                      </a:r>
                      <a:endParaRPr lang="ko-KR" altLang="en-US" sz="3600" b="0" dirty="0"/>
                    </a:p>
                  </a:txBody>
                  <a:tcPr marL="268839" marR="268839" marT="134420" marB="1344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684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/>
                        <a:t>/</a:t>
                      </a:r>
                      <a:endParaRPr lang="ko-KR" altLang="en-US" sz="4800" b="1" dirty="0"/>
                    </a:p>
                  </a:txBody>
                  <a:tcPr marL="268839" marR="268839" marT="134420" marB="1344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/>
                        <a:t>14,628</a:t>
                      </a:r>
                      <a:endParaRPr lang="ko-KR" altLang="en-US" sz="3600" b="0" dirty="0"/>
                    </a:p>
                  </a:txBody>
                  <a:tcPr marL="268839" marR="268839" marT="134420" marB="1344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/>
                        <a:t>29,408</a:t>
                      </a:r>
                      <a:endParaRPr lang="ko-KR" altLang="en-US" sz="3600" b="0" dirty="0"/>
                    </a:p>
                  </a:txBody>
                  <a:tcPr marL="268839" marR="268839" marT="134420" marB="1344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684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/>
                        <a:t>+</a:t>
                      </a:r>
                      <a:endParaRPr lang="ko-KR" altLang="en-US" sz="4800" b="1" dirty="0"/>
                    </a:p>
                  </a:txBody>
                  <a:tcPr marL="268839" marR="268839" marT="134420" marB="1344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/>
                        <a:t>1,256</a:t>
                      </a:r>
                      <a:endParaRPr lang="ko-KR" altLang="en-US" sz="3600" b="0" dirty="0"/>
                    </a:p>
                  </a:txBody>
                  <a:tcPr marL="268839" marR="268839" marT="134420" marB="13442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/>
                        <a:t>7,896</a:t>
                      </a:r>
                      <a:endParaRPr lang="ko-KR" altLang="en-US" sz="3600" b="0" dirty="0"/>
                    </a:p>
                  </a:txBody>
                  <a:tcPr marL="268839" marR="268839" marT="134420" marB="1344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73FF5B2-9A9D-5930-3F00-946C66F97EF2}"/>
              </a:ext>
            </a:extLst>
          </p:cNvPr>
          <p:cNvSpPr txBox="1"/>
          <p:nvPr/>
        </p:nvSpPr>
        <p:spPr>
          <a:xfrm>
            <a:off x="2823882" y="6380420"/>
            <a:ext cx="7485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https://forum.arduino.cc/t/calculation-speed-floats-vs-ints/358404/5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9C2CB-81FF-69D1-316A-EC9B22C09B28}"/>
              </a:ext>
            </a:extLst>
          </p:cNvPr>
          <p:cNvSpPr txBox="1"/>
          <p:nvPr/>
        </p:nvSpPr>
        <p:spPr>
          <a:xfrm>
            <a:off x="4037870" y="1580863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1,000</a:t>
            </a:r>
            <a:r>
              <a:rPr lang="ko-KR" altLang="en-US" sz="3600" b="1" dirty="0"/>
              <a:t>번 수행 시간 </a:t>
            </a:r>
            <a:r>
              <a:rPr lang="en-US" altLang="ko-KR" sz="3600" b="1" dirty="0"/>
              <a:t>(</a:t>
            </a:r>
            <a:r>
              <a:rPr lang="el-GR" altLang="ko-KR" sz="3600" b="1" i="0" dirty="0">
                <a:solidFill>
                  <a:srgbClr val="4D5156"/>
                </a:solidFill>
                <a:effectLst/>
                <a:latin typeface="+mn-ea"/>
              </a:rPr>
              <a:t>μ</a:t>
            </a:r>
            <a:r>
              <a:rPr lang="en-US" altLang="ko-KR" sz="3600" b="1" dirty="0">
                <a:latin typeface="+mn-ea"/>
              </a:rPr>
              <a:t>s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97322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거리 계산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D9CB47E-9EB3-F329-DFD0-0922AEC899A2}"/>
              </a:ext>
            </a:extLst>
          </p:cNvPr>
          <p:cNvCxnSpPr>
            <a:cxnSpLocks/>
          </p:cNvCxnSpPr>
          <p:nvPr/>
        </p:nvCxnSpPr>
        <p:spPr>
          <a:xfrm flipV="1">
            <a:off x="3872753" y="1690688"/>
            <a:ext cx="1881778" cy="19771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B4BD4E6-3FC4-0A8E-9DBD-C6E4441ACB0A}"/>
              </a:ext>
            </a:extLst>
          </p:cNvPr>
          <p:cNvCxnSpPr>
            <a:cxnSpLocks/>
          </p:cNvCxnSpPr>
          <p:nvPr/>
        </p:nvCxnSpPr>
        <p:spPr>
          <a:xfrm>
            <a:off x="4069167" y="5021517"/>
            <a:ext cx="16853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40BE93-EF2D-1943-8E73-4866093D7BB8}"/>
              </a:ext>
            </a:extLst>
          </p:cNvPr>
          <p:cNvSpPr txBox="1"/>
          <p:nvPr/>
        </p:nvSpPr>
        <p:spPr>
          <a:xfrm>
            <a:off x="7386916" y="4559852"/>
            <a:ext cx="36755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 * 10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508A9-C49C-368F-AF16-13BEC4BC4FFD}"/>
              </a:ext>
            </a:extLst>
          </p:cNvPr>
          <p:cNvSpPr txBox="1"/>
          <p:nvPr/>
        </p:nvSpPr>
        <p:spPr>
          <a:xfrm>
            <a:off x="7386917" y="2201940"/>
            <a:ext cx="3442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1.4 * 10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101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거리 계산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D9CB47E-9EB3-F329-DFD0-0922AEC899A2}"/>
              </a:ext>
            </a:extLst>
          </p:cNvPr>
          <p:cNvCxnSpPr>
            <a:cxnSpLocks/>
          </p:cNvCxnSpPr>
          <p:nvPr/>
        </p:nvCxnSpPr>
        <p:spPr>
          <a:xfrm flipV="1">
            <a:off x="3872753" y="1690688"/>
            <a:ext cx="1881778" cy="19771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B4BD4E6-3FC4-0A8E-9DBD-C6E4441ACB0A}"/>
              </a:ext>
            </a:extLst>
          </p:cNvPr>
          <p:cNvCxnSpPr>
            <a:cxnSpLocks/>
          </p:cNvCxnSpPr>
          <p:nvPr/>
        </p:nvCxnSpPr>
        <p:spPr>
          <a:xfrm>
            <a:off x="4069167" y="5021517"/>
            <a:ext cx="16853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40BE93-EF2D-1943-8E73-4866093D7BB8}"/>
              </a:ext>
            </a:extLst>
          </p:cNvPr>
          <p:cNvSpPr txBox="1"/>
          <p:nvPr/>
        </p:nvSpPr>
        <p:spPr>
          <a:xfrm>
            <a:off x="7386916" y="4559852"/>
            <a:ext cx="1093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508A9-C49C-368F-AF16-13BEC4BC4FFD}"/>
              </a:ext>
            </a:extLst>
          </p:cNvPr>
          <p:cNvSpPr txBox="1"/>
          <p:nvPr/>
        </p:nvSpPr>
        <p:spPr>
          <a:xfrm>
            <a:off x="7386917" y="2201940"/>
            <a:ext cx="274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14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97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b="1" dirty="0"/>
              <a:t>출발 노드 저장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4300"/>
              </p:ext>
            </p:extLst>
          </p:nvPr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5A823C2-5DAD-3BDB-FD14-E55331D4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59CA462-E46B-E26C-076A-460D2EFC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661817-DDC8-880A-EC60-77B91A87B917}"/>
              </a:ext>
            </a:extLst>
          </p:cNvPr>
          <p:cNvSpPr/>
          <p:nvPr/>
        </p:nvSpPr>
        <p:spPr>
          <a:xfrm>
            <a:off x="7935854" y="4470545"/>
            <a:ext cx="829172" cy="891428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A9E7E8-954A-CB5F-9140-1A7A0661B0A6}"/>
              </a:ext>
            </a:extLst>
          </p:cNvPr>
          <p:cNvSpPr/>
          <p:nvPr/>
        </p:nvSpPr>
        <p:spPr>
          <a:xfrm>
            <a:off x="1963270" y="4623784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3049F9A5-CE76-37E5-407A-F63FE07D698C}"/>
              </a:ext>
            </a:extLst>
          </p:cNvPr>
          <p:cNvCxnSpPr>
            <a:stCxn id="8" idx="0"/>
            <a:endCxn id="9" idx="0"/>
          </p:cNvCxnSpPr>
          <p:nvPr/>
        </p:nvCxnSpPr>
        <p:spPr>
          <a:xfrm rot="16200000" flipH="1" flipV="1">
            <a:off x="6050665" y="2324008"/>
            <a:ext cx="153239" cy="4446311"/>
          </a:xfrm>
          <a:prstGeom prst="curvedConnector3">
            <a:avLst>
              <a:gd name="adj1" fmla="val -79854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06AD9EC-949B-5370-A8F1-C79D7FD724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2123260" y="4823559"/>
            <a:ext cx="444389" cy="4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4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b="1" dirty="0">
                <a:solidFill>
                  <a:schemeClr val="accent1"/>
                </a:solidFill>
              </a:rPr>
              <a:t>G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Cost 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1703A25-5F39-4EC2-44D6-048D9685CE43}"/>
              </a:ext>
            </a:extLst>
          </p:cNvPr>
          <p:cNvSpPr txBox="1"/>
          <p:nvPr/>
        </p:nvSpPr>
        <p:spPr>
          <a:xfrm>
            <a:off x="2706094" y="1959428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출발 노드</a:t>
            </a:r>
            <a:endParaRPr lang="ko-KR" altLang="en-US" sz="3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46CADEA-D0C3-1106-E33A-BEC63AAF6550}"/>
              </a:ext>
            </a:extLst>
          </p:cNvPr>
          <p:cNvCxnSpPr>
            <a:cxnSpLocks/>
          </p:cNvCxnSpPr>
          <p:nvPr/>
        </p:nvCxnSpPr>
        <p:spPr>
          <a:xfrm rot="5400000">
            <a:off x="3426306" y="3078134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5A823C2-5DAD-3BDB-FD14-E55331D4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59CA462-E46B-E26C-076A-460D2EFC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D9A155-37D5-088E-7C3D-083D25C2795C}"/>
              </a:ext>
            </a:extLst>
          </p:cNvPr>
          <p:cNvSpPr txBox="1"/>
          <p:nvPr/>
        </p:nvSpPr>
        <p:spPr>
          <a:xfrm>
            <a:off x="2341061" y="3612065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조사 중인 노드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85182-BEF2-3267-5BEC-F64643BFBADB}"/>
              </a:ext>
            </a:extLst>
          </p:cNvPr>
          <p:cNvSpPr txBox="1"/>
          <p:nvPr/>
        </p:nvSpPr>
        <p:spPr>
          <a:xfrm>
            <a:off x="3129224" y="4481004"/>
            <a:ext cx="1093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14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1A4FE-13C8-C39F-CBF4-8F2A79ACFAEB}"/>
              </a:ext>
            </a:extLst>
          </p:cNvPr>
          <p:cNvSpPr txBox="1"/>
          <p:nvPr/>
        </p:nvSpPr>
        <p:spPr>
          <a:xfrm>
            <a:off x="7036277" y="1157156"/>
            <a:ext cx="1415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 = 14</a:t>
            </a:r>
            <a:endParaRPr lang="ko-KR" altLang="en-US" sz="3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C731DD-6615-34C8-C600-B7BECC875566}"/>
              </a:ext>
            </a:extLst>
          </p:cNvPr>
          <p:cNvCxnSpPr>
            <a:cxnSpLocks/>
          </p:cNvCxnSpPr>
          <p:nvPr/>
        </p:nvCxnSpPr>
        <p:spPr>
          <a:xfrm flipH="1" flipV="1">
            <a:off x="7524750" y="4029075"/>
            <a:ext cx="838200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54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b="1" dirty="0">
                <a:solidFill>
                  <a:schemeClr val="accent1"/>
                </a:solidFill>
              </a:rPr>
              <a:t>H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Cost 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5A823C2-5DAD-3BDB-FD14-E55331D4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59CA462-E46B-E26C-076A-460D2EFC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0BC2E47-5223-2384-2B03-8C22CC669BB4}"/>
              </a:ext>
            </a:extLst>
          </p:cNvPr>
          <p:cNvGrpSpPr/>
          <p:nvPr/>
        </p:nvGrpSpPr>
        <p:grpSpPr>
          <a:xfrm>
            <a:off x="2216299" y="1967140"/>
            <a:ext cx="2919546" cy="2237411"/>
            <a:chOff x="5198457" y="3429000"/>
            <a:chExt cx="2919546" cy="22374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DAAD0F-ECA1-836F-C74D-337A0B7F9DC5}"/>
                </a:ext>
              </a:extLst>
            </p:cNvPr>
            <p:cNvSpPr txBox="1"/>
            <p:nvPr/>
          </p:nvSpPr>
          <p:spPr>
            <a:xfrm>
              <a:off x="5198457" y="3429000"/>
              <a:ext cx="29195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조사 중인 노드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3B3BC0F-086B-4F7B-BF4B-9B6B6A7364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08464" y="4547706"/>
              <a:ext cx="4995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6E7F08-FA46-BF5E-4E4F-E6CF3DA9BDB2}"/>
                </a:ext>
              </a:extLst>
            </p:cNvPr>
            <p:cNvSpPr txBox="1"/>
            <p:nvPr/>
          </p:nvSpPr>
          <p:spPr>
            <a:xfrm>
              <a:off x="5950344" y="5081636"/>
              <a:ext cx="14157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도착지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A20D40-98E1-83C1-04F0-27CF0F196B38}"/>
              </a:ext>
            </a:extLst>
          </p:cNvPr>
          <p:cNvSpPr txBox="1"/>
          <p:nvPr/>
        </p:nvSpPr>
        <p:spPr>
          <a:xfrm>
            <a:off x="3389200" y="4481004"/>
            <a:ext cx="1093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?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D2D04-40A1-2C67-DCCD-2F05F4077671}"/>
              </a:ext>
            </a:extLst>
          </p:cNvPr>
          <p:cNvSpPr txBox="1"/>
          <p:nvPr/>
        </p:nvSpPr>
        <p:spPr>
          <a:xfrm>
            <a:off x="7036277" y="1157156"/>
            <a:ext cx="1415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 = 14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0228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휴리스틱</a:t>
            </a:r>
            <a:r>
              <a:rPr lang="en-US" altLang="ko-KR" b="1" dirty="0"/>
              <a:t>(Heuristics)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B19B6E-5207-59DE-DDBB-0C3FBAA200D8}"/>
              </a:ext>
            </a:extLst>
          </p:cNvPr>
          <p:cNvSpPr txBox="1"/>
          <p:nvPr/>
        </p:nvSpPr>
        <p:spPr>
          <a:xfrm>
            <a:off x="3880491" y="2975702"/>
            <a:ext cx="4431021" cy="906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accent1"/>
                </a:solidFill>
              </a:rPr>
              <a:t>경험으로 판단하기</a:t>
            </a:r>
            <a:endParaRPr lang="en-US" altLang="ko-KR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57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휴리스틱</a:t>
            </a:r>
            <a:r>
              <a:rPr lang="en-US" altLang="ko-KR" b="1" dirty="0"/>
              <a:t>(Heuristics)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B19B6E-5207-59DE-DDBB-0C3FBAA200D8}"/>
              </a:ext>
            </a:extLst>
          </p:cNvPr>
          <p:cNvSpPr txBox="1"/>
          <p:nvPr/>
        </p:nvSpPr>
        <p:spPr>
          <a:xfrm>
            <a:off x="3809156" y="2975702"/>
            <a:ext cx="4573689" cy="906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accent1"/>
                </a:solidFill>
              </a:rPr>
              <a:t>대충 어림짐작하기</a:t>
            </a:r>
            <a:endParaRPr lang="en-US" altLang="ko-KR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49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휴리스틱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17D4CB-60A1-4CD8-F985-1B45E8FC21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9595" b="19712"/>
          <a:stretch/>
        </p:blipFill>
        <p:spPr>
          <a:xfrm>
            <a:off x="6096000" y="919042"/>
            <a:ext cx="4963656" cy="540146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3B3BC0F-086B-4F7B-BF4B-9B6B6A7364BB}"/>
              </a:ext>
            </a:extLst>
          </p:cNvPr>
          <p:cNvCxnSpPr>
            <a:cxnSpLocks/>
          </p:cNvCxnSpPr>
          <p:nvPr/>
        </p:nvCxnSpPr>
        <p:spPr>
          <a:xfrm flipV="1">
            <a:off x="6710931" y="1690688"/>
            <a:ext cx="2419347" cy="26146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FB8EE7-590D-7AA5-328C-25479D366786}"/>
              </a:ext>
            </a:extLst>
          </p:cNvPr>
          <p:cNvSpPr txBox="1"/>
          <p:nvPr/>
        </p:nvSpPr>
        <p:spPr>
          <a:xfrm>
            <a:off x="2219769" y="2091400"/>
            <a:ext cx="2379177" cy="906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accent1"/>
                </a:solidFill>
              </a:rPr>
              <a:t>직선 거리</a:t>
            </a:r>
            <a:endParaRPr lang="en-US" altLang="ko-KR" sz="40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23F85-0742-61BF-6862-0E844016D45D}"/>
              </a:ext>
            </a:extLst>
          </p:cNvPr>
          <p:cNvSpPr txBox="1"/>
          <p:nvPr/>
        </p:nvSpPr>
        <p:spPr>
          <a:xfrm>
            <a:off x="1477747" y="3398707"/>
            <a:ext cx="3863228" cy="743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1F85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연산이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1F85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많아짐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FF1F85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572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휴리스틱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공, 축구, 풋볼이(가) 표시된 사진&#10;&#10;자동 생성된 설명">
            <a:extLst>
              <a:ext uri="{FF2B5EF4-FFF2-40B4-BE49-F238E27FC236}">
                <a16:creationId xmlns:a16="http://schemas.microsoft.com/office/drawing/2014/main" id="{F89F263E-1522-1EA9-8381-976358E4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46" y="501650"/>
            <a:ext cx="7781854" cy="6356350"/>
          </a:xfrm>
          <a:prstGeom prst="rect">
            <a:avLst/>
          </a:prstGeom>
        </p:spPr>
      </p:pic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0670A-A915-27BF-21E2-8CA4E6BC60FD}"/>
              </a:ext>
            </a:extLst>
          </p:cNvPr>
          <p:cNvSpPr txBox="1"/>
          <p:nvPr/>
        </p:nvSpPr>
        <p:spPr>
          <a:xfrm>
            <a:off x="1477747" y="3398707"/>
            <a:ext cx="3863228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1F85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현실 세계에서 </a:t>
            </a:r>
            <a:r>
              <a:rPr lang="ko-KR" altLang="en-US" sz="3200" b="1" dirty="0">
                <a:solidFill>
                  <a:srgbClr val="FF1F85"/>
                </a:solidFill>
                <a:latin typeface="Univers"/>
              </a:rPr>
              <a:t>경로를 구할 때 사용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FF1F85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0B8239-7EDB-3788-FDE1-F6EE34BA0D0A}"/>
              </a:ext>
            </a:extLst>
          </p:cNvPr>
          <p:cNvSpPr txBox="1"/>
          <p:nvPr/>
        </p:nvSpPr>
        <p:spPr>
          <a:xfrm>
            <a:off x="1963291" y="2091400"/>
            <a:ext cx="2892137" cy="906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err="1">
                <a:solidFill>
                  <a:schemeClr val="accent1"/>
                </a:solidFill>
              </a:rPr>
              <a:t>측지선</a:t>
            </a:r>
            <a:r>
              <a:rPr lang="ko-KR" altLang="en-US" sz="4000" b="1" dirty="0">
                <a:solidFill>
                  <a:schemeClr val="accent1"/>
                </a:solidFill>
              </a:rPr>
              <a:t> 거리</a:t>
            </a:r>
            <a:endParaRPr lang="en-US" altLang="ko-KR" sz="4000" b="1" dirty="0">
              <a:solidFill>
                <a:schemeClr val="accent1"/>
              </a:solidFill>
            </a:endParaRPr>
          </a:p>
        </p:txBody>
      </p:sp>
      <p:cxnSp>
        <p:nvCxnSpPr>
          <p:cNvPr id="2" name="연결선: 구부러짐 1">
            <a:extLst>
              <a:ext uri="{FF2B5EF4-FFF2-40B4-BE49-F238E27FC236}">
                <a16:creationId xmlns:a16="http://schemas.microsoft.com/office/drawing/2014/main" id="{C0D6A059-1613-ADB2-2506-2C47C8DE2A76}"/>
              </a:ext>
            </a:extLst>
          </p:cNvPr>
          <p:cNvCxnSpPr>
            <a:cxnSpLocks/>
            <a:stCxn id="9" idx="0"/>
            <a:endCxn id="3" idx="1"/>
          </p:cNvCxnSpPr>
          <p:nvPr/>
        </p:nvCxnSpPr>
        <p:spPr>
          <a:xfrm rot="5400000" flipH="1" flipV="1">
            <a:off x="6417609" y="1906588"/>
            <a:ext cx="2622176" cy="2301688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0936A5-5D5E-9CC9-9F08-FDAAE25C87F7}"/>
              </a:ext>
            </a:extLst>
          </p:cNvPr>
          <p:cNvSpPr/>
          <p:nvPr/>
        </p:nvSpPr>
        <p:spPr>
          <a:xfrm>
            <a:off x="8879541" y="1697038"/>
            <a:ext cx="94129" cy="98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B97AB9-F941-CD98-FE98-F412AAF6083B}"/>
              </a:ext>
            </a:extLst>
          </p:cNvPr>
          <p:cNvSpPr/>
          <p:nvPr/>
        </p:nvSpPr>
        <p:spPr>
          <a:xfrm>
            <a:off x="6530788" y="4368520"/>
            <a:ext cx="94129" cy="98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7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완전 이진 트리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49C5AF9-EF1D-2A2E-A992-11E458524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04" b="12220"/>
          <a:stretch/>
        </p:blipFill>
        <p:spPr bwMode="auto">
          <a:xfrm>
            <a:off x="1253492" y="1976439"/>
            <a:ext cx="5362575" cy="36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3F1E1F-1A41-6D18-DC71-EA8B35D73D2A}"/>
              </a:ext>
            </a:extLst>
          </p:cNvPr>
          <p:cNvSpPr/>
          <p:nvPr/>
        </p:nvSpPr>
        <p:spPr>
          <a:xfrm>
            <a:off x="2239330" y="2724150"/>
            <a:ext cx="3571875" cy="70485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7A3FA-6F87-B486-6136-B35DB7467D80}"/>
              </a:ext>
            </a:extLst>
          </p:cNvPr>
          <p:cNvSpPr txBox="1"/>
          <p:nvPr/>
        </p:nvSpPr>
        <p:spPr>
          <a:xfrm flipH="1">
            <a:off x="7601904" y="3148280"/>
            <a:ext cx="3751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</a:rPr>
              <a:t>1. </a:t>
            </a:r>
            <a:r>
              <a:rPr lang="ko-KR" altLang="en-US" sz="4000" b="1" dirty="0">
                <a:solidFill>
                  <a:schemeClr val="accent1"/>
                </a:solidFill>
              </a:rPr>
              <a:t>자식 노드는</a:t>
            </a:r>
            <a:endParaRPr lang="en-US" altLang="ko-KR" sz="4000" b="1" dirty="0">
              <a:solidFill>
                <a:schemeClr val="accent1"/>
              </a:solidFill>
            </a:endParaRPr>
          </a:p>
          <a:p>
            <a:r>
              <a:rPr lang="ko-KR" altLang="en-US" sz="4000" b="1" dirty="0">
                <a:solidFill>
                  <a:schemeClr val="accent1"/>
                </a:solidFill>
              </a:rPr>
              <a:t>최대 </a:t>
            </a:r>
            <a:r>
              <a:rPr lang="en-US" altLang="ko-KR" sz="4000" b="1" dirty="0">
                <a:solidFill>
                  <a:schemeClr val="accent1"/>
                </a:solidFill>
              </a:rPr>
              <a:t>2</a:t>
            </a:r>
            <a:r>
              <a:rPr lang="ko-KR" altLang="en-US" sz="4000" b="1" dirty="0">
                <a:solidFill>
                  <a:schemeClr val="accent1"/>
                </a:solidFill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89588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휴리스틱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17D4CB-60A1-4CD8-F985-1B45E8FC21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9595" b="19712"/>
          <a:stretch/>
        </p:blipFill>
        <p:spPr>
          <a:xfrm>
            <a:off x="6096000" y="919042"/>
            <a:ext cx="4963656" cy="540146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3B3BC0F-086B-4F7B-BF4B-9B6B6A7364BB}"/>
              </a:ext>
            </a:extLst>
          </p:cNvPr>
          <p:cNvCxnSpPr>
            <a:cxnSpLocks/>
          </p:cNvCxnSpPr>
          <p:nvPr/>
        </p:nvCxnSpPr>
        <p:spPr>
          <a:xfrm>
            <a:off x="6710931" y="4305303"/>
            <a:ext cx="24765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2CA4813-B5C9-0D5E-1D96-2E03BE66DF37}"/>
              </a:ext>
            </a:extLst>
          </p:cNvPr>
          <p:cNvCxnSpPr>
            <a:cxnSpLocks/>
          </p:cNvCxnSpPr>
          <p:nvPr/>
        </p:nvCxnSpPr>
        <p:spPr>
          <a:xfrm flipV="1">
            <a:off x="9187431" y="1690688"/>
            <a:ext cx="0" cy="26146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DE9E9B-8E6E-BA88-5E91-A975B4F080C7}"/>
              </a:ext>
            </a:extLst>
          </p:cNvPr>
          <p:cNvSpPr txBox="1"/>
          <p:nvPr/>
        </p:nvSpPr>
        <p:spPr>
          <a:xfrm>
            <a:off x="1477747" y="3277801"/>
            <a:ext cx="3863228" cy="74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1F85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|x1 – x2| + |y1 – y2|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AC2C4C-E034-5116-4F0B-EA4FBBE89323}"/>
              </a:ext>
            </a:extLst>
          </p:cNvPr>
          <p:cNvSpPr txBox="1"/>
          <p:nvPr/>
        </p:nvSpPr>
        <p:spPr>
          <a:xfrm>
            <a:off x="1963293" y="2091400"/>
            <a:ext cx="2892137" cy="906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accent1"/>
                </a:solidFill>
              </a:rPr>
              <a:t>맨해튼 방법</a:t>
            </a:r>
            <a:endParaRPr lang="en-US" altLang="ko-KR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47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휴리스틱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17D4CB-60A1-4CD8-F985-1B45E8FC21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9595" b="19712"/>
          <a:stretch/>
        </p:blipFill>
        <p:spPr>
          <a:xfrm>
            <a:off x="6096000" y="919042"/>
            <a:ext cx="4963656" cy="540146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3B3BC0F-086B-4F7B-BF4B-9B6B6A7364BB}"/>
              </a:ext>
            </a:extLst>
          </p:cNvPr>
          <p:cNvCxnSpPr>
            <a:cxnSpLocks/>
          </p:cNvCxnSpPr>
          <p:nvPr/>
        </p:nvCxnSpPr>
        <p:spPr>
          <a:xfrm>
            <a:off x="6710931" y="4305303"/>
            <a:ext cx="24765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2CA4813-B5C9-0D5E-1D96-2E03BE66DF37}"/>
              </a:ext>
            </a:extLst>
          </p:cNvPr>
          <p:cNvCxnSpPr>
            <a:cxnSpLocks/>
          </p:cNvCxnSpPr>
          <p:nvPr/>
        </p:nvCxnSpPr>
        <p:spPr>
          <a:xfrm flipV="1">
            <a:off x="9187431" y="1690688"/>
            <a:ext cx="0" cy="26146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DE9E9B-8E6E-BA88-5E91-A975B4F080C7}"/>
              </a:ext>
            </a:extLst>
          </p:cNvPr>
          <p:cNvSpPr txBox="1"/>
          <p:nvPr/>
        </p:nvSpPr>
        <p:spPr>
          <a:xfrm>
            <a:off x="1477747" y="3277801"/>
            <a:ext cx="3863228" cy="74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1F85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|x1 – x2| + |y1 – y2|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AC2C4C-E034-5116-4F0B-EA4FBBE89323}"/>
              </a:ext>
            </a:extLst>
          </p:cNvPr>
          <p:cNvSpPr txBox="1"/>
          <p:nvPr/>
        </p:nvSpPr>
        <p:spPr>
          <a:xfrm>
            <a:off x="1963293" y="2091400"/>
            <a:ext cx="2892137" cy="906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accent1"/>
                </a:solidFill>
              </a:rPr>
              <a:t>맨해튼 방법</a:t>
            </a:r>
            <a:endParaRPr lang="en-US" altLang="ko-KR" sz="40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57513-4F23-FF4F-9383-48D204000B7B}"/>
              </a:ext>
            </a:extLst>
          </p:cNvPr>
          <p:cNvSpPr txBox="1"/>
          <p:nvPr/>
        </p:nvSpPr>
        <p:spPr>
          <a:xfrm>
            <a:off x="8534832" y="1145327"/>
            <a:ext cx="1305197" cy="74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1F85"/>
                </a:solidFill>
                <a:latin typeface="Univers"/>
              </a:rPr>
              <a:t>(2, 0)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FF1F85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79CB4-8201-E0A7-85B9-9385F361DCEC}"/>
              </a:ext>
            </a:extLst>
          </p:cNvPr>
          <p:cNvSpPr txBox="1"/>
          <p:nvPr/>
        </p:nvSpPr>
        <p:spPr>
          <a:xfrm>
            <a:off x="6108034" y="3840902"/>
            <a:ext cx="1305197" cy="74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FF1F85"/>
                </a:solidFill>
                <a:latin typeface="Univers"/>
              </a:rPr>
              <a:t>(0, 2)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FF1F85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342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거리 계산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D9CB47E-9EB3-F329-DFD0-0922AEC899A2}"/>
              </a:ext>
            </a:extLst>
          </p:cNvPr>
          <p:cNvCxnSpPr>
            <a:cxnSpLocks/>
          </p:cNvCxnSpPr>
          <p:nvPr/>
        </p:nvCxnSpPr>
        <p:spPr>
          <a:xfrm flipV="1">
            <a:off x="3872753" y="1690688"/>
            <a:ext cx="1881778" cy="19771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B4BD4E6-3FC4-0A8E-9DBD-C6E4441ACB0A}"/>
              </a:ext>
            </a:extLst>
          </p:cNvPr>
          <p:cNvCxnSpPr>
            <a:cxnSpLocks/>
          </p:cNvCxnSpPr>
          <p:nvPr/>
        </p:nvCxnSpPr>
        <p:spPr>
          <a:xfrm>
            <a:off x="4069167" y="5021517"/>
            <a:ext cx="16853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40BE93-EF2D-1943-8E73-4866093D7BB8}"/>
              </a:ext>
            </a:extLst>
          </p:cNvPr>
          <p:cNvSpPr txBox="1"/>
          <p:nvPr/>
        </p:nvSpPr>
        <p:spPr>
          <a:xfrm>
            <a:off x="7386916" y="4559852"/>
            <a:ext cx="1093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10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508A9-C49C-368F-AF16-13BEC4BC4FFD}"/>
              </a:ext>
            </a:extLst>
          </p:cNvPr>
          <p:cNvSpPr txBox="1"/>
          <p:nvPr/>
        </p:nvSpPr>
        <p:spPr>
          <a:xfrm>
            <a:off x="7386917" y="2201940"/>
            <a:ext cx="274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14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68617D-E15C-F7C7-E3B3-F2748834D350}"/>
              </a:ext>
            </a:extLst>
          </p:cNvPr>
          <p:cNvSpPr/>
          <p:nvPr/>
        </p:nvSpPr>
        <p:spPr>
          <a:xfrm>
            <a:off x="3641911" y="4336116"/>
            <a:ext cx="5168713" cy="153128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161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휴리스틱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17D4CB-60A1-4CD8-F985-1B45E8FC21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9595" b="19712"/>
          <a:stretch/>
        </p:blipFill>
        <p:spPr>
          <a:xfrm>
            <a:off x="6096000" y="919042"/>
            <a:ext cx="4963656" cy="540146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3B3BC0F-086B-4F7B-BF4B-9B6B6A7364BB}"/>
              </a:ext>
            </a:extLst>
          </p:cNvPr>
          <p:cNvCxnSpPr>
            <a:cxnSpLocks/>
          </p:cNvCxnSpPr>
          <p:nvPr/>
        </p:nvCxnSpPr>
        <p:spPr>
          <a:xfrm>
            <a:off x="6710931" y="4305303"/>
            <a:ext cx="24765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2CA4813-B5C9-0D5E-1D96-2E03BE66DF37}"/>
              </a:ext>
            </a:extLst>
          </p:cNvPr>
          <p:cNvCxnSpPr>
            <a:cxnSpLocks/>
          </p:cNvCxnSpPr>
          <p:nvPr/>
        </p:nvCxnSpPr>
        <p:spPr>
          <a:xfrm flipV="1">
            <a:off x="9187431" y="1690688"/>
            <a:ext cx="0" cy="26146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DE9E9B-8E6E-BA88-5E91-A975B4F080C7}"/>
              </a:ext>
            </a:extLst>
          </p:cNvPr>
          <p:cNvSpPr txBox="1"/>
          <p:nvPr/>
        </p:nvSpPr>
        <p:spPr>
          <a:xfrm>
            <a:off x="872066" y="3246917"/>
            <a:ext cx="5235968" cy="74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(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1F85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|x1 – x2| + |y1 – y2|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)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1F85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 </a:t>
            </a:r>
            <a:r>
              <a:rPr lang="en-US" altLang="ko-KR" sz="3200" b="1" dirty="0">
                <a:solidFill>
                  <a:schemeClr val="accent4"/>
                </a:solidFill>
                <a:latin typeface="Univers"/>
              </a:rPr>
              <a:t>* 10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AC2C4C-E034-5116-4F0B-EA4FBBE89323}"/>
              </a:ext>
            </a:extLst>
          </p:cNvPr>
          <p:cNvSpPr txBox="1"/>
          <p:nvPr/>
        </p:nvSpPr>
        <p:spPr>
          <a:xfrm>
            <a:off x="1963293" y="2091400"/>
            <a:ext cx="2892137" cy="906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accent1"/>
                </a:solidFill>
              </a:rPr>
              <a:t>맨해튼 방법</a:t>
            </a:r>
            <a:endParaRPr lang="en-US" altLang="ko-KR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89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A* 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61BF39FC-2C99-7B26-D646-60B2FB3EA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739434"/>
              </p:ext>
            </p:extLst>
          </p:nvPr>
        </p:nvGraphicFramePr>
        <p:xfrm>
          <a:off x="6781192" y="1892766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400" dirty="0"/>
                        <a:t>P</a:t>
                      </a:r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400" dirty="0"/>
                        <a:t>A</a:t>
                      </a:r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400" dirty="0"/>
                        <a:t>B</a:t>
                      </a:r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400" dirty="0"/>
                        <a:t>*</a:t>
                      </a:r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9056169-EC00-E786-1A17-F46851ED696B}"/>
              </a:ext>
            </a:extLst>
          </p:cNvPr>
          <p:cNvSpPr/>
          <p:nvPr/>
        </p:nvSpPr>
        <p:spPr>
          <a:xfrm>
            <a:off x="7566212" y="3621741"/>
            <a:ext cx="1676400" cy="959224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07613-79BC-169E-4FFC-67DAAEE58F60}"/>
              </a:ext>
            </a:extLst>
          </p:cNvPr>
          <p:cNvSpPr txBox="1"/>
          <p:nvPr/>
        </p:nvSpPr>
        <p:spPr>
          <a:xfrm>
            <a:off x="3696424" y="1929332"/>
            <a:ext cx="481222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A6663-99AD-2724-8B0F-7A767C400538}"/>
              </a:ext>
            </a:extLst>
          </p:cNvPr>
          <p:cNvSpPr txBox="1"/>
          <p:nvPr/>
        </p:nvSpPr>
        <p:spPr>
          <a:xfrm>
            <a:off x="5339894" y="1929332"/>
            <a:ext cx="458779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0A8E8-4C3B-D7B6-31A9-ACEAFA762EC9}"/>
              </a:ext>
            </a:extLst>
          </p:cNvPr>
          <p:cNvSpPr txBox="1"/>
          <p:nvPr/>
        </p:nvSpPr>
        <p:spPr>
          <a:xfrm>
            <a:off x="1442244" y="2843714"/>
            <a:ext cx="1507144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G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0869A-8556-178F-E7F6-AD5C103858A3}"/>
              </a:ext>
            </a:extLst>
          </p:cNvPr>
          <p:cNvSpPr txBox="1"/>
          <p:nvPr/>
        </p:nvSpPr>
        <p:spPr>
          <a:xfrm>
            <a:off x="1453465" y="4050147"/>
            <a:ext cx="1484702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H 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53BBD-A05B-DDFD-8DB2-AB2A350F2959}"/>
              </a:ext>
            </a:extLst>
          </p:cNvPr>
          <p:cNvSpPr txBox="1"/>
          <p:nvPr/>
        </p:nvSpPr>
        <p:spPr>
          <a:xfrm>
            <a:off x="1487930" y="5272609"/>
            <a:ext cx="1415773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F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49444E-C420-FB6C-6291-92473E0F4632}"/>
              </a:ext>
            </a:extLst>
          </p:cNvPr>
          <p:cNvSpPr txBox="1"/>
          <p:nvPr/>
        </p:nvSpPr>
        <p:spPr>
          <a:xfrm>
            <a:off x="3673180" y="302019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10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B51AB-5A5B-58EE-5AAD-20CE843791EF}"/>
              </a:ext>
            </a:extLst>
          </p:cNvPr>
          <p:cNvSpPr txBox="1"/>
          <p:nvPr/>
        </p:nvSpPr>
        <p:spPr>
          <a:xfrm>
            <a:off x="5305428" y="302019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14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58AA6-0204-5989-3842-B3DE2005E7C5}"/>
              </a:ext>
            </a:extLst>
          </p:cNvPr>
          <p:cNvSpPr txBox="1"/>
          <p:nvPr/>
        </p:nvSpPr>
        <p:spPr>
          <a:xfrm>
            <a:off x="3673180" y="419217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30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2DB64-2E15-45F4-B0B1-E254A7F22532}"/>
              </a:ext>
            </a:extLst>
          </p:cNvPr>
          <p:cNvSpPr txBox="1"/>
          <p:nvPr/>
        </p:nvSpPr>
        <p:spPr>
          <a:xfrm>
            <a:off x="5305427" y="419217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20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256968-5537-420E-0790-AEAD47AE7194}"/>
              </a:ext>
            </a:extLst>
          </p:cNvPr>
          <p:cNvSpPr txBox="1"/>
          <p:nvPr/>
        </p:nvSpPr>
        <p:spPr>
          <a:xfrm>
            <a:off x="3673180" y="541463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40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3A23D-703D-8A5A-508C-109935F65DC9}"/>
              </a:ext>
            </a:extLst>
          </p:cNvPr>
          <p:cNvSpPr txBox="1"/>
          <p:nvPr/>
        </p:nvSpPr>
        <p:spPr>
          <a:xfrm>
            <a:off x="5305426" y="541463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34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94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b="1" dirty="0">
                <a:solidFill>
                  <a:schemeClr val="accent1"/>
                </a:solidFill>
              </a:rPr>
              <a:t>H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Cost 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5A823C2-5DAD-3BDB-FD14-E55331D4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59CA462-E46B-E26C-076A-460D2EFC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0BC2E47-5223-2384-2B03-8C22CC669BB4}"/>
              </a:ext>
            </a:extLst>
          </p:cNvPr>
          <p:cNvGrpSpPr/>
          <p:nvPr/>
        </p:nvGrpSpPr>
        <p:grpSpPr>
          <a:xfrm>
            <a:off x="2216299" y="1967140"/>
            <a:ext cx="2919546" cy="2237411"/>
            <a:chOff x="5198457" y="3429000"/>
            <a:chExt cx="2919546" cy="22374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DAAD0F-ECA1-836F-C74D-337A0B7F9DC5}"/>
                </a:ext>
              </a:extLst>
            </p:cNvPr>
            <p:cNvSpPr txBox="1"/>
            <p:nvPr/>
          </p:nvSpPr>
          <p:spPr>
            <a:xfrm>
              <a:off x="5198457" y="3429000"/>
              <a:ext cx="29195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조사 중인 노드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3B3BC0F-086B-4F7B-BF4B-9B6B6A7364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08464" y="4547706"/>
              <a:ext cx="4995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6E7F08-FA46-BF5E-4E4F-E6CF3DA9BDB2}"/>
                </a:ext>
              </a:extLst>
            </p:cNvPr>
            <p:cNvSpPr txBox="1"/>
            <p:nvPr/>
          </p:nvSpPr>
          <p:spPr>
            <a:xfrm>
              <a:off x="5950344" y="5081636"/>
              <a:ext cx="14157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도착지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A20D40-98E1-83C1-04F0-27CF0F196B38}"/>
              </a:ext>
            </a:extLst>
          </p:cNvPr>
          <p:cNvSpPr txBox="1"/>
          <p:nvPr/>
        </p:nvSpPr>
        <p:spPr>
          <a:xfrm>
            <a:off x="3129224" y="4481004"/>
            <a:ext cx="1093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40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D2D04-40A1-2C67-DCCD-2F05F4077671}"/>
              </a:ext>
            </a:extLst>
          </p:cNvPr>
          <p:cNvSpPr txBox="1"/>
          <p:nvPr/>
        </p:nvSpPr>
        <p:spPr>
          <a:xfrm>
            <a:off x="7036276" y="1157156"/>
            <a:ext cx="325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G=14</a:t>
            </a:r>
            <a:endParaRPr lang="ko-KR" altLang="en-US" sz="3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E5EE6A7-D0C9-4428-4E06-0141FCBB36B5}"/>
              </a:ext>
            </a:extLst>
          </p:cNvPr>
          <p:cNvCxnSpPr>
            <a:cxnSpLocks/>
          </p:cNvCxnSpPr>
          <p:nvPr/>
        </p:nvCxnSpPr>
        <p:spPr>
          <a:xfrm>
            <a:off x="7501506" y="4067178"/>
            <a:ext cx="17186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E73C38-64CC-C7CB-7E8C-134B214F9A8D}"/>
              </a:ext>
            </a:extLst>
          </p:cNvPr>
          <p:cNvCxnSpPr>
            <a:cxnSpLocks/>
          </p:cNvCxnSpPr>
          <p:nvPr/>
        </p:nvCxnSpPr>
        <p:spPr>
          <a:xfrm flipV="1">
            <a:off x="9172575" y="2266950"/>
            <a:ext cx="0" cy="18192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811F26-E2EA-0B8D-9F11-E26FBB2BFAB0}"/>
              </a:ext>
            </a:extLst>
          </p:cNvPr>
          <p:cNvSpPr txBox="1"/>
          <p:nvPr/>
        </p:nvSpPr>
        <p:spPr>
          <a:xfrm>
            <a:off x="8260919" y="1158516"/>
            <a:ext cx="325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H=40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351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b="1" dirty="0">
                <a:solidFill>
                  <a:schemeClr val="accent1"/>
                </a:solidFill>
              </a:rPr>
              <a:t>F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Cost </a:t>
            </a:r>
            <a:endParaRPr lang="ko-KR" altLang="en-US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223583"/>
              </p:ext>
            </p:extLst>
          </p:nvPr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5A823C2-5DAD-3BDB-FD14-E55331D4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59CA462-E46B-E26C-076A-460D2EFC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DD2D04-40A1-2C67-DCCD-2F05F4077671}"/>
              </a:ext>
            </a:extLst>
          </p:cNvPr>
          <p:cNvSpPr txBox="1"/>
          <p:nvPr/>
        </p:nvSpPr>
        <p:spPr>
          <a:xfrm>
            <a:off x="7036276" y="1157156"/>
            <a:ext cx="416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G=14  H=40</a:t>
            </a:r>
            <a:endParaRPr lang="ko-KR" altLang="en-US" sz="3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0E6DFC-7FE3-8CA6-B587-94A1A4AB7C04}"/>
              </a:ext>
            </a:extLst>
          </p:cNvPr>
          <p:cNvGrpSpPr/>
          <p:nvPr/>
        </p:nvGrpSpPr>
        <p:grpSpPr>
          <a:xfrm>
            <a:off x="2934523" y="1959428"/>
            <a:ext cx="1545557" cy="2252836"/>
            <a:chOff x="9588500" y="3429000"/>
            <a:chExt cx="1545557" cy="22528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21E275-AB7F-1F6C-5A0E-42BDCCA6634B}"/>
                </a:ext>
              </a:extLst>
            </p:cNvPr>
            <p:cNvSpPr txBox="1"/>
            <p:nvPr/>
          </p:nvSpPr>
          <p:spPr>
            <a:xfrm>
              <a:off x="9588500" y="3429000"/>
              <a:ext cx="14830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G Cost</a:t>
              </a:r>
              <a:endParaRPr lang="ko-KR" alt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856F20-177A-E0EF-5E48-F5739618F64A}"/>
                </a:ext>
              </a:extLst>
            </p:cNvPr>
            <p:cNvSpPr txBox="1"/>
            <p:nvPr/>
          </p:nvSpPr>
          <p:spPr>
            <a:xfrm>
              <a:off x="9673401" y="5097061"/>
              <a:ext cx="1460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/>
                <a:t>H Cost</a:t>
              </a:r>
              <a:endParaRPr lang="ko-KR" altLang="en-US" sz="3200" dirty="0"/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67B36351-0290-E2A8-5990-AFA7F16B4955}"/>
                </a:ext>
              </a:extLst>
            </p:cNvPr>
            <p:cNvSpPr/>
            <p:nvPr/>
          </p:nvSpPr>
          <p:spPr>
            <a:xfrm>
              <a:off x="10072361" y="4271827"/>
              <a:ext cx="582703" cy="582703"/>
            </a:xfrm>
            <a:prstGeom prst="plus">
              <a:avLst>
                <a:gd name="adj" fmla="val 40385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E12F27F-F927-A2D1-8BF8-FE83C87D93D1}"/>
              </a:ext>
            </a:extLst>
          </p:cNvPr>
          <p:cNvSpPr txBox="1"/>
          <p:nvPr/>
        </p:nvSpPr>
        <p:spPr>
          <a:xfrm>
            <a:off x="3129224" y="4481004"/>
            <a:ext cx="10936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54</a:t>
            </a:r>
            <a:endParaRPr lang="ko-KR" altLang="en-US" sz="7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7DD32-5484-E5DD-6A00-2A9432A49D4B}"/>
              </a:ext>
            </a:extLst>
          </p:cNvPr>
          <p:cNvSpPr txBox="1"/>
          <p:nvPr/>
        </p:nvSpPr>
        <p:spPr>
          <a:xfrm>
            <a:off x="9411003" y="1152262"/>
            <a:ext cx="1302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F=54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54EA-F1DD-D4ED-B6D2-460064D9A50E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01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조사 결과 저장</a:t>
            </a:r>
            <a:r>
              <a:rPr lang="en-US" altLang="ko-KR" b="1" dirty="0"/>
              <a:t> 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0B158441-07DB-BB62-6B13-168E319258A0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2" name="그림 1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5A823C2-5DAD-3BDB-FD14-E55331D4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59CA462-E46B-E26C-076A-460D2EFC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DD2D04-40A1-2C67-DCCD-2F05F4077671}"/>
              </a:ext>
            </a:extLst>
          </p:cNvPr>
          <p:cNvSpPr txBox="1"/>
          <p:nvPr/>
        </p:nvSpPr>
        <p:spPr>
          <a:xfrm>
            <a:off x="2159177" y="1673763"/>
            <a:ext cx="3923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노드 위치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부모 노드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G=14 H=40 F=54</a:t>
            </a:r>
            <a:endParaRPr lang="ko-KR" altLang="en-US" sz="3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D7BD02-E411-A971-F3CB-4E3AF12F6494}"/>
              </a:ext>
            </a:extLst>
          </p:cNvPr>
          <p:cNvCxnSpPr>
            <a:cxnSpLocks/>
          </p:cNvCxnSpPr>
          <p:nvPr/>
        </p:nvCxnSpPr>
        <p:spPr>
          <a:xfrm>
            <a:off x="3951737" y="3279283"/>
            <a:ext cx="0" cy="3387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16D73E-566E-2111-0D7E-AC9FDFBC4028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15D4A27-D33F-859F-A54C-24D83929DF86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Picture 2" descr="최소 힙 / 최대 힙">
              <a:extLst>
                <a:ext uri="{FF2B5EF4-FFF2-40B4-BE49-F238E27FC236}">
                  <a16:creationId xmlns:a16="http://schemas.microsoft.com/office/drawing/2014/main" id="{15AF097E-0279-5EF0-19FA-AA1FE41BED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28723-6864-EC04-2CF2-65B9B792A65D}"/>
              </a:ext>
            </a:extLst>
          </p:cNvPr>
          <p:cNvSpPr/>
          <p:nvPr/>
        </p:nvSpPr>
        <p:spPr>
          <a:xfrm>
            <a:off x="2062142" y="1642941"/>
            <a:ext cx="3923803" cy="156965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A8FF8-265B-A4DE-7C0A-6AEAD9123EAD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626B8-5FD8-3E57-1CF2-0706EB11C905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FAB86-EA3D-6656-A08B-C1B4A197AB98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78F8D-38FE-BB23-DFB6-711C0E6A3701}"/>
              </a:ext>
            </a:extLst>
          </p:cNvPr>
          <p:cNvSpPr txBox="1"/>
          <p:nvPr/>
        </p:nvSpPr>
        <p:spPr>
          <a:xfrm>
            <a:off x="2618085" y="6237449"/>
            <a:ext cx="2828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5"/>
                </a:solidFill>
              </a:rPr>
              <a:t>Key = F Cost</a:t>
            </a:r>
            <a:endParaRPr lang="ko-KR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22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조사 결과 저장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8E331C-4FCC-6ECB-B625-E772AD831E8D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EC0C74C-8435-13CE-0594-656FB688F8BA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Picture 2" descr="최소 힙 / 최대 힙">
              <a:extLst>
                <a:ext uri="{FF2B5EF4-FFF2-40B4-BE49-F238E27FC236}">
                  <a16:creationId xmlns:a16="http://schemas.microsoft.com/office/drawing/2014/main" id="{353E6217-9E8B-708F-35A8-C690AC5CA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8069CE-6446-E42B-50AE-3F6F3B26FCCD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E1F97-2A32-75B3-055D-63AF2F705399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6AFC-4198-C0BC-7134-171E3C47812F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36CD1-6279-0648-DF93-9C169A3BD66D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AB9B6-0135-7EE6-FB37-2A578EC5470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AFCAC-C531-41C3-F15F-23C1844D8E03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F5913-AC9B-9364-A0A8-75ACBD87C496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5447B-2AC4-CE00-CB64-F67CEE198FEF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B19AC-07B4-1CB4-5CC1-7F6084C20049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00D49A-53E7-E217-BE61-D1AB0784ADC9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1367BB-C1BD-06F5-34AD-27197AAF8973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6C721-683F-7AA8-C96A-867D2CABF747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9620F2-385B-2358-9766-0E8CFD4EFFF4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3BBCC3-DA01-4535-C3C3-ADEB5624C89C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450E6-EA00-FCF9-890B-B187D05018A5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83DD67-645E-9247-B4CE-256B09FFE2DB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8A0869-489F-3F1D-E00E-A6DCA116F7E9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A398CB15-9500-542B-D506-F866A0D992AC}"/>
              </a:ext>
            </a:extLst>
          </p:cNvPr>
          <p:cNvCxnSpPr>
            <a:cxnSpLocks/>
            <a:stCxn id="3" idx="0"/>
            <a:endCxn id="28" idx="0"/>
          </p:cNvCxnSpPr>
          <p:nvPr/>
        </p:nvCxnSpPr>
        <p:spPr>
          <a:xfrm rot="16200000" flipV="1">
            <a:off x="6180223" y="1385107"/>
            <a:ext cx="12700" cy="4340434"/>
          </a:xfrm>
          <a:prstGeom prst="curvedConnector3">
            <a:avLst>
              <a:gd name="adj1" fmla="val 1203529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792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출발 노드 선정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615905"/>
              </p:ext>
            </p:extLst>
          </p:nvPr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8E331C-4FCC-6ECB-B625-E772AD831E8D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EC0C74C-8435-13CE-0594-656FB688F8BA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Picture 2" descr="최소 힙 / 최대 힙">
              <a:extLst>
                <a:ext uri="{FF2B5EF4-FFF2-40B4-BE49-F238E27FC236}">
                  <a16:creationId xmlns:a16="http://schemas.microsoft.com/office/drawing/2014/main" id="{353E6217-9E8B-708F-35A8-C690AC5CA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314478E-3E60-C4D4-8CC1-BF4AEF967F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F231C0-0CA5-2633-25E9-F9B9C631A1A2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BE14D-3FE9-81EE-A185-28C202594237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6E1BA-1C6C-8D05-3519-870909CC0DEB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7ACD3-1C82-B923-FC66-F56D65374139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F996D-22B4-D729-0613-92297A3AF64C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89464-3AC8-666A-768F-7793834CBA92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A3F29-1D73-68B2-8F09-CA6571C87655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5DBB-259F-DB18-299F-5B2E75B3F8A8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71A95-48C0-BCEC-62D4-E236EFDBF327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D4597-2D24-9843-88A1-CA3E1486CD9B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D83CA-FC0C-D7FF-25D2-D363806C4B96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EE62A6-3F7C-03E9-A2FB-B9EB718F3152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6FD2AB-99C2-21BC-6F46-BB9E20F9EE2B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BE6A8-8EA3-D0DA-2ECA-0DADF3604A02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12A12E-9A8C-C826-60B3-CA55D6DC00E6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5B0515-9DF1-D18B-5975-8DF4487FE99C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3CFEB3-31D5-4499-B7C1-4AD1DF35D9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371C32-7A94-5020-8B9B-C495A7C0214A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616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완전 이진 트리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49C5AF9-EF1D-2A2E-A992-11E458524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04" b="12220"/>
          <a:stretch/>
        </p:blipFill>
        <p:spPr bwMode="auto">
          <a:xfrm>
            <a:off x="1253492" y="1976439"/>
            <a:ext cx="5362575" cy="36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3F1E1F-1A41-6D18-DC71-EA8B35D73D2A}"/>
              </a:ext>
            </a:extLst>
          </p:cNvPr>
          <p:cNvSpPr/>
          <p:nvPr/>
        </p:nvSpPr>
        <p:spPr>
          <a:xfrm>
            <a:off x="2676525" y="3810000"/>
            <a:ext cx="1533525" cy="176212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0A463-2CB4-3FA4-1076-DA273350B42A}"/>
              </a:ext>
            </a:extLst>
          </p:cNvPr>
          <p:cNvSpPr txBox="1"/>
          <p:nvPr/>
        </p:nvSpPr>
        <p:spPr>
          <a:xfrm flipH="1">
            <a:off x="7601904" y="3129230"/>
            <a:ext cx="38852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</a:rPr>
              <a:t>2. </a:t>
            </a:r>
            <a:r>
              <a:rPr lang="ko-KR" altLang="en-US" sz="4000" b="1" dirty="0">
                <a:solidFill>
                  <a:schemeClr val="accent1"/>
                </a:solidFill>
              </a:rPr>
              <a:t>자식 노드는</a:t>
            </a:r>
            <a:endParaRPr lang="en-US" altLang="ko-KR" sz="4000" b="1" dirty="0">
              <a:solidFill>
                <a:schemeClr val="accent1"/>
              </a:solidFill>
            </a:endParaRPr>
          </a:p>
          <a:p>
            <a:r>
              <a:rPr lang="ko-KR" altLang="en-US" sz="4000" b="1" dirty="0">
                <a:solidFill>
                  <a:schemeClr val="accent1"/>
                </a:solidFill>
              </a:rPr>
              <a:t>왼쪽부터</a:t>
            </a:r>
          </a:p>
        </p:txBody>
      </p:sp>
    </p:spTree>
    <p:extLst>
      <p:ext uri="{BB962C8B-B14F-4D97-AF65-F5344CB8AC3E}">
        <p14:creationId xmlns:p14="http://schemas.microsoft.com/office/powerpoint/2010/main" val="5594132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lang="ko-KR" altLang="en-US" b="1" dirty="0"/>
              <a:t>출발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노드 선정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8E331C-4FCC-6ECB-B625-E772AD831E8D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EC0C74C-8435-13CE-0594-656FB688F8BA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Picture 2" descr="최소 힙 / 최대 힙">
              <a:extLst>
                <a:ext uri="{FF2B5EF4-FFF2-40B4-BE49-F238E27FC236}">
                  <a16:creationId xmlns:a16="http://schemas.microsoft.com/office/drawing/2014/main" id="{353E6217-9E8B-708F-35A8-C690AC5CA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314478E-3E60-C4D4-8CC1-BF4AEF967F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F231C0-0CA5-2633-25E9-F9B9C631A1A2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2434A-2082-6B41-1FE5-3AB01C818C48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0373-A760-9A22-0388-65B2372F75A0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E7939-040A-D6C1-B1C9-A8BB634BA0B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A1B52-5EC0-F152-9AAD-4A554AF083FA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218B-56DA-AC43-0904-E78AF2BF6312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64927-DF8A-C20E-F2B5-601200FC3EAB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C6497-332F-8568-5599-6BACA7C0ACD2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5F0E0-56E3-396B-FDB5-5BB44F3110CB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9E4D0-FA60-7A5F-510A-3580FCF51214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DC939-368B-512B-EC07-DEF440471B07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A2A38-EC1E-E51C-15A6-C1BFDC367684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99135F-296C-0E86-70BC-32D7364F296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4476D3-1360-180A-CCF1-569578288C8B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01B9B-2B19-AC8C-BE63-CD6A7768DD60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98D6D-A8B4-5629-1CC0-D316CD694664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2C566E-15DC-84B8-CF71-666BF634D322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A7DC32-9DC2-9A7B-B392-BCC5D7541B46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137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60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400" dirty="0"/>
                    </a:p>
                  </a:txBody>
                  <a:tcPr marL="221577" marR="221577" marT="110789" marB="110789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B2434A-2082-6B41-1FE5-3AB01C818C48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0373-A760-9A22-0388-65B2372F75A0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E7939-040A-D6C1-B1C9-A8BB634BA0B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A1B52-5EC0-F152-9AAD-4A554AF083FA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218B-56DA-AC43-0904-E78AF2BF6312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64927-DF8A-C20E-F2B5-601200FC3EAB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C6497-332F-8568-5599-6BACA7C0ACD2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5F0E0-56E3-396B-FDB5-5BB44F3110CB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9E4D0-FA60-7A5F-510A-3580FCF51214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DC939-368B-512B-EC07-DEF440471B07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A2A38-EC1E-E51C-15A6-C1BFDC367684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99135F-296C-0E86-70BC-32D7364F296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4476D3-1360-180A-CCF1-569578288C8B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01B9B-2B19-AC8C-BE63-CD6A7768DD60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98D6D-A8B4-5629-1CC0-D316CD694664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2C566E-15DC-84B8-CF71-666BF634D322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DB075A-C9B3-4887-227F-B2F682037905}"/>
              </a:ext>
            </a:extLst>
          </p:cNvPr>
          <p:cNvSpPr/>
          <p:nvPr/>
        </p:nvSpPr>
        <p:spPr>
          <a:xfrm>
            <a:off x="8742758" y="3579603"/>
            <a:ext cx="829172" cy="891428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9C504F-F15D-4970-16A1-BAD8AA6180FC}"/>
              </a:ext>
            </a:extLst>
          </p:cNvPr>
          <p:cNvSpPr/>
          <p:nvPr/>
        </p:nvSpPr>
        <p:spPr>
          <a:xfrm>
            <a:off x="1963270" y="4623784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A5D49815-AF97-B756-77BE-3D325CB202A6}"/>
              </a:ext>
            </a:extLst>
          </p:cNvPr>
          <p:cNvCxnSpPr>
            <a:stCxn id="28" idx="0"/>
            <a:endCxn id="29" idx="0"/>
          </p:cNvCxnSpPr>
          <p:nvPr/>
        </p:nvCxnSpPr>
        <p:spPr>
          <a:xfrm rot="16200000" flipH="1" flipV="1">
            <a:off x="6008646" y="1475085"/>
            <a:ext cx="1044181" cy="5253215"/>
          </a:xfrm>
          <a:prstGeom prst="curvedConnector3">
            <a:avLst>
              <a:gd name="adj1" fmla="val -10259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C254532-420E-7A15-0B85-DD1226B37EA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2123260" y="4823559"/>
            <a:ext cx="444389" cy="49870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FE7ED2E-9AB0-031D-FB75-4F0FDB698AE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628379" y="4823559"/>
            <a:ext cx="444389" cy="4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2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383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 조사 조건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B2434A-2082-6B41-1FE5-3AB01C818C48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60373-A760-9A22-0388-65B2372F75A0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E7939-040A-D6C1-B1C9-A8BB634BA0B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A1B52-5EC0-F152-9AAD-4A554AF083FA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218B-56DA-AC43-0904-E78AF2BF6312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64927-DF8A-C20E-F2B5-601200FC3EAB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C6497-332F-8568-5599-6BACA7C0ACD2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5F0E0-56E3-396B-FDB5-5BB44F3110CB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9E4D0-FA60-7A5F-510A-3580FCF51214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DC939-368B-512B-EC07-DEF440471B07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A2A38-EC1E-E51C-15A6-C1BFDC367684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99135F-296C-0E86-70BC-32D7364F296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4476D3-1360-180A-CCF1-569578288C8B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01B9B-2B19-AC8C-BE63-CD6A7768DD60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98D6D-A8B4-5629-1CC0-D316CD694664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2C566E-15DC-84B8-CF71-666BF634D322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41501EE-3C2C-21B7-7D69-BA357951B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097389"/>
              </p:ext>
            </p:extLst>
          </p:nvPr>
        </p:nvGraphicFramePr>
        <p:xfrm>
          <a:off x="7122989" y="1798511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762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3" name="그림 2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B194032C-AE69-3CAD-5C67-4537B37DB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C308CF-D29B-A72A-5FD4-2AD483EC3620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A412E-9D22-0B30-5B4E-7DC082826924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0B2B25-7A99-1B92-8A85-780C9346A2F6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659C36-0804-2F4D-35ED-0FA45230AD62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C228F8-399C-B1E8-BD58-4EA409B7C01A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8F3A39-22B2-EB26-7602-09594153F3B7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444F7C-7C89-A6B4-09A8-EF5DE20E517A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EAB581-3BE6-6A51-E48A-BA85FEA588B4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EBAA2F-0D7B-FC28-9A1F-5F9244A2C2EF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44DC1C-6A00-0C1E-5A1C-E1E398CF3629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098332-9496-CC4A-1289-C0786439A1C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9FDACE-9EFA-D636-0546-FFD17629069D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3B6470-5B5B-C961-1321-EF09AB237474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D0BC3-F7EE-B401-A85A-3056D8B9D57E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7142D3-E7A3-FBD6-57EA-CDF51622835B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2104FE-2E43-66E1-F689-4E65C3567F34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89BC4-63B5-822E-4B09-C6F0E63A5806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624B6A-D929-0475-B16D-2C8138DCA00D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3BDEA3-658A-7FD1-667B-C9010681C60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847ADA-8EC8-2B2D-5530-B190CD0C7079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8075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 조사 조건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B0F131-46CC-54A3-7021-3FDA9F591B02}"/>
              </a:ext>
            </a:extLst>
          </p:cNvPr>
          <p:cNvSpPr/>
          <p:nvPr/>
        </p:nvSpPr>
        <p:spPr>
          <a:xfrm>
            <a:off x="7946994" y="2677862"/>
            <a:ext cx="2407241" cy="89142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6A5A5-51F9-C78B-EBC9-A97CD85FDD54}"/>
              </a:ext>
            </a:extLst>
          </p:cNvPr>
          <p:cNvSpPr txBox="1"/>
          <p:nvPr/>
        </p:nvSpPr>
        <p:spPr>
          <a:xfrm>
            <a:off x="1339037" y="2738145"/>
            <a:ext cx="4902488" cy="200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chemeClr val="accent5"/>
                </a:solidFill>
              </a:rPr>
              <a:t>1. </a:t>
            </a:r>
            <a:r>
              <a:rPr lang="ko-KR" altLang="en-US" sz="4400" b="1" dirty="0">
                <a:solidFill>
                  <a:schemeClr val="accent5"/>
                </a:solidFill>
              </a:rPr>
              <a:t>이동이 불가능한</a:t>
            </a:r>
            <a:endParaRPr lang="en-US" altLang="ko-KR" sz="4400" b="1" dirty="0">
              <a:solidFill>
                <a:schemeClr val="accent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5"/>
                </a:solidFill>
              </a:rPr>
              <a:t>노드는 조사 </a:t>
            </a:r>
            <a:r>
              <a:rPr lang="en-US" altLang="ko-KR" sz="4400" b="1" dirty="0">
                <a:solidFill>
                  <a:schemeClr val="accent5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9471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 조사 조건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D3B0AF-16E6-2FB3-1D8C-0C0CC48A556E}"/>
              </a:ext>
            </a:extLst>
          </p:cNvPr>
          <p:cNvSpPr/>
          <p:nvPr/>
        </p:nvSpPr>
        <p:spPr>
          <a:xfrm>
            <a:off x="7902869" y="4453265"/>
            <a:ext cx="829172" cy="89142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173453-7D46-AB04-7FFC-534ADCDDBF55}"/>
              </a:ext>
            </a:extLst>
          </p:cNvPr>
          <p:cNvSpPr txBox="1"/>
          <p:nvPr/>
        </p:nvSpPr>
        <p:spPr>
          <a:xfrm>
            <a:off x="1061118" y="2738145"/>
            <a:ext cx="5522353" cy="200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chemeClr val="accent5"/>
                </a:solidFill>
              </a:rPr>
              <a:t>2. </a:t>
            </a:r>
            <a:r>
              <a:rPr lang="en-US" altLang="ko-KR" sz="4400" b="1" dirty="0" err="1">
                <a:solidFill>
                  <a:schemeClr val="accent5"/>
                </a:solidFill>
              </a:rPr>
              <a:t>ClosedList</a:t>
            </a:r>
            <a:r>
              <a:rPr lang="ko-KR" altLang="en-US" sz="4400" b="1" dirty="0">
                <a:solidFill>
                  <a:schemeClr val="accent5"/>
                </a:solidFill>
              </a:rPr>
              <a:t>에 있는</a:t>
            </a:r>
            <a:endParaRPr lang="en-US" altLang="ko-KR" sz="4400" b="1" dirty="0">
              <a:solidFill>
                <a:schemeClr val="accent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5"/>
                </a:solidFill>
              </a:rPr>
              <a:t>노드는 조사 </a:t>
            </a:r>
            <a:r>
              <a:rPr lang="en-US" altLang="ko-KR" sz="4400" b="1" dirty="0">
                <a:solidFill>
                  <a:schemeClr val="accent5"/>
                </a:solidFill>
              </a:rPr>
              <a:t>X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1D7321-02FC-EF82-9387-881D05868D1F}"/>
              </a:ext>
            </a:extLst>
          </p:cNvPr>
          <p:cNvSpPr/>
          <p:nvPr/>
        </p:nvSpPr>
        <p:spPr>
          <a:xfrm>
            <a:off x="1963270" y="5400507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D690C43-E1C5-5199-928E-2A274855B8E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2123260" y="5600282"/>
            <a:ext cx="444389" cy="4987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56304BB-F3A9-EBBE-E82C-5A5B81D2E65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628379" y="5600282"/>
            <a:ext cx="444389" cy="489327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057897E9-6191-6C3E-8D47-49570414FD1B}"/>
              </a:ext>
            </a:extLst>
          </p:cNvPr>
          <p:cNvSpPr/>
          <p:nvPr/>
        </p:nvSpPr>
        <p:spPr>
          <a:xfrm>
            <a:off x="1978457" y="5484693"/>
            <a:ext cx="738860" cy="738860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742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노드 갱신 조건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D3B0AF-16E6-2FB3-1D8C-0C0CC48A556E}"/>
              </a:ext>
            </a:extLst>
          </p:cNvPr>
          <p:cNvSpPr/>
          <p:nvPr/>
        </p:nvSpPr>
        <p:spPr>
          <a:xfrm>
            <a:off x="7902869" y="3564886"/>
            <a:ext cx="829172" cy="89142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F82AEA-891A-9AAE-CA30-3CD0C74DD73E}"/>
              </a:ext>
            </a:extLst>
          </p:cNvPr>
          <p:cNvSpPr/>
          <p:nvPr/>
        </p:nvSpPr>
        <p:spPr>
          <a:xfrm>
            <a:off x="8742758" y="4469914"/>
            <a:ext cx="829172" cy="89142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173453-7D46-AB04-7FFC-534ADCDDBF55}"/>
              </a:ext>
            </a:extLst>
          </p:cNvPr>
          <p:cNvSpPr txBox="1"/>
          <p:nvPr/>
        </p:nvSpPr>
        <p:spPr>
          <a:xfrm>
            <a:off x="1458065" y="2738145"/>
            <a:ext cx="4902488" cy="200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chemeClr val="accent5"/>
                </a:solidFill>
              </a:rPr>
              <a:t>3. F Cost</a:t>
            </a:r>
            <a:r>
              <a:rPr lang="ko-KR" altLang="en-US" sz="4400" b="1" dirty="0">
                <a:solidFill>
                  <a:schemeClr val="accent5"/>
                </a:solidFill>
              </a:rPr>
              <a:t>가</a:t>
            </a:r>
            <a:endParaRPr lang="en-US" altLang="ko-KR" sz="4400" b="1" dirty="0">
              <a:solidFill>
                <a:schemeClr val="accent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chemeClr val="accent5"/>
                </a:solidFill>
              </a:rPr>
              <a:t>낮을 때만 갱신</a:t>
            </a:r>
            <a:endParaRPr lang="en-US" altLang="ko-KR" sz="4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597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26886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ABA906-D206-EFA5-279C-6F088C17EE47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4012330-A913-FD3C-02F3-8AD5A3781F55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Picture 2" descr="최소 힙 / 최대 힙">
              <a:extLst>
                <a:ext uri="{FF2B5EF4-FFF2-40B4-BE49-F238E27FC236}">
                  <a16:creationId xmlns:a16="http://schemas.microsoft.com/office/drawing/2014/main" id="{C80616D7-FAC2-1813-0D57-A68D207EF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0B2C604-B22F-E0AE-ED8C-C859372D4AD0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137CD0F6-7DB1-E96C-0023-7BD1FB88DA87}"/>
              </a:ext>
            </a:extLst>
          </p:cNvPr>
          <p:cNvCxnSpPr>
            <a:cxnSpLocks/>
            <a:stCxn id="17" idx="0"/>
            <a:endCxn id="33" idx="0"/>
          </p:cNvCxnSpPr>
          <p:nvPr/>
        </p:nvCxnSpPr>
        <p:spPr>
          <a:xfrm rot="16200000" flipV="1">
            <a:off x="6994483" y="570847"/>
            <a:ext cx="12700" cy="5968953"/>
          </a:xfrm>
          <a:prstGeom prst="curvedConnector3">
            <a:avLst>
              <a:gd name="adj1" fmla="val 1288235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428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7D59F9-4FF0-CB12-BC11-63103FFF8C01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960036E-C889-72A8-DDE6-148D6C17AC72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Picture 2" descr="최소 힙 / 최대 힙">
              <a:extLst>
                <a:ext uri="{FF2B5EF4-FFF2-40B4-BE49-F238E27FC236}">
                  <a16:creationId xmlns:a16="http://schemas.microsoft.com/office/drawing/2014/main" id="{0C8E5F79-E2D7-A5B4-5EB4-F42D8C8C1D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4FB89EF-6769-11C4-BF33-E0FFF5A1B56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52BCBEF-9B1E-95D3-6AB2-F6397B5356F2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655E65-AAB4-DE44-A631-488ABFF1DA04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5216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98380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7D59F9-4FF0-CB12-BC11-63103FFF8C01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960036E-C889-72A8-DDE6-148D6C17AC72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Picture 2" descr="최소 힙 / 최대 힙">
              <a:extLst>
                <a:ext uri="{FF2B5EF4-FFF2-40B4-BE49-F238E27FC236}">
                  <a16:creationId xmlns:a16="http://schemas.microsoft.com/office/drawing/2014/main" id="{0C8E5F79-E2D7-A5B4-5EB4-F42D8C8C1D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4FB89EF-6769-11C4-BF33-E0FFF5A1B56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52BCBEF-9B1E-95D3-6AB2-F6397B5356F2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655E65-AAB4-DE44-A631-488ABFF1DA04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075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49C5AF9-EF1D-2A2E-A992-11E45852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871663"/>
            <a:ext cx="10515600" cy="419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C39E9B-9299-2CC1-C1F7-FB2029B6ABBA}"/>
              </a:ext>
            </a:extLst>
          </p:cNvPr>
          <p:cNvGrpSpPr/>
          <p:nvPr/>
        </p:nvGrpSpPr>
        <p:grpSpPr>
          <a:xfrm>
            <a:off x="2238375" y="1714500"/>
            <a:ext cx="2085975" cy="1628775"/>
            <a:chOff x="2238375" y="1714500"/>
            <a:chExt cx="2085975" cy="162877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1B0206-940C-58A3-B27F-FB31F4B4E095}"/>
                </a:ext>
              </a:extLst>
            </p:cNvPr>
            <p:cNvSpPr/>
            <p:nvPr/>
          </p:nvSpPr>
          <p:spPr>
            <a:xfrm>
              <a:off x="3581400" y="1714500"/>
              <a:ext cx="742950" cy="742950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50460D-FF92-B082-F225-90D8E99234DA}"/>
                </a:ext>
              </a:extLst>
            </p:cNvPr>
            <p:cNvSpPr/>
            <p:nvPr/>
          </p:nvSpPr>
          <p:spPr>
            <a:xfrm>
              <a:off x="2238375" y="2600325"/>
              <a:ext cx="742950" cy="742950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5C1C81-0D5E-10F2-05E7-71E304A68398}"/>
              </a:ext>
            </a:extLst>
          </p:cNvPr>
          <p:cNvSpPr/>
          <p:nvPr/>
        </p:nvSpPr>
        <p:spPr>
          <a:xfrm>
            <a:off x="9067800" y="1714500"/>
            <a:ext cx="742950" cy="74295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B882E-F39F-E3A5-BBD0-771940EF399D}"/>
              </a:ext>
            </a:extLst>
          </p:cNvPr>
          <p:cNvSpPr/>
          <p:nvPr/>
        </p:nvSpPr>
        <p:spPr>
          <a:xfrm>
            <a:off x="7724775" y="2600325"/>
            <a:ext cx="742950" cy="74295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2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B64253-4859-C50C-71FF-CE788ACCC37A}"/>
              </a:ext>
            </a:extLst>
          </p:cNvPr>
          <p:cNvSpPr/>
          <p:nvPr/>
        </p:nvSpPr>
        <p:spPr>
          <a:xfrm>
            <a:off x="7934763" y="3579603"/>
            <a:ext cx="829172" cy="891428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E29B8EA-79CC-FF48-02DD-49602A55DEF0}"/>
              </a:ext>
            </a:extLst>
          </p:cNvPr>
          <p:cNvSpPr/>
          <p:nvPr/>
        </p:nvSpPr>
        <p:spPr>
          <a:xfrm>
            <a:off x="1963270" y="4623784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E636CF61-3712-94A1-540D-17C193C5B511}"/>
              </a:ext>
            </a:extLst>
          </p:cNvPr>
          <p:cNvCxnSpPr>
            <a:stCxn id="33" idx="0"/>
            <a:endCxn id="34" idx="0"/>
          </p:cNvCxnSpPr>
          <p:nvPr/>
        </p:nvCxnSpPr>
        <p:spPr>
          <a:xfrm rot="16200000" flipH="1" flipV="1">
            <a:off x="5604648" y="1879083"/>
            <a:ext cx="1044181" cy="4445220"/>
          </a:xfrm>
          <a:prstGeom prst="curvedConnector3">
            <a:avLst>
              <a:gd name="adj1" fmla="val -10320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1EAF3DAD-7058-D7C5-66D5-428A2D135F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2123260" y="4823559"/>
            <a:ext cx="444389" cy="49870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6A03A2B-C7C7-A966-3292-424AD810E14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628379" y="4823559"/>
            <a:ext cx="444389" cy="48932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F35A8E9-C254-DC15-210B-1A597524903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3139874" y="4826228"/>
            <a:ext cx="441167" cy="4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3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44071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873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274199-501E-5788-BF33-3C4E696EB9C8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12B368A-A7E8-AFA4-195C-B9210E36D390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Picture 2" descr="최소 힙 / 최대 힙">
              <a:extLst>
                <a:ext uri="{FF2B5EF4-FFF2-40B4-BE49-F238E27FC236}">
                  <a16:creationId xmlns:a16="http://schemas.microsoft.com/office/drawing/2014/main" id="{86850011-5734-DDCC-6979-1492DFBD8B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5377E3-09AF-1819-C2AB-C20E5F95C8AB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19FD51C3-003E-35AF-2015-D7761A963CB5}"/>
              </a:ext>
            </a:extLst>
          </p:cNvPr>
          <p:cNvCxnSpPr>
            <a:cxnSpLocks/>
            <a:stCxn id="35" idx="0"/>
            <a:endCxn id="26" idx="0"/>
          </p:cNvCxnSpPr>
          <p:nvPr/>
        </p:nvCxnSpPr>
        <p:spPr>
          <a:xfrm rot="16200000" flipH="1" flipV="1">
            <a:off x="5326684" y="1348954"/>
            <a:ext cx="889692" cy="3523047"/>
          </a:xfrm>
          <a:prstGeom prst="curvedConnector3">
            <a:avLst>
              <a:gd name="adj1" fmla="val -10185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D62EC-FA2A-8710-FE86-8E66F79FBBF4}"/>
              </a:ext>
            </a:extLst>
          </p:cNvPr>
          <p:cNvSpPr/>
          <p:nvPr/>
        </p:nvSpPr>
        <p:spPr>
          <a:xfrm>
            <a:off x="7118467" y="2665632"/>
            <a:ext cx="829172" cy="891428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692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16FE332-CC6E-5894-6B4D-F149737F1D69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5CF1987-0A69-A6A7-87A3-D0601CE87720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Picture 2" descr="최소 힙 / 최대 힙">
              <a:extLst>
                <a:ext uri="{FF2B5EF4-FFF2-40B4-BE49-F238E27FC236}">
                  <a16:creationId xmlns:a16="http://schemas.microsoft.com/office/drawing/2014/main" id="{BAC8DED0-356E-5D4A-C595-E94A061E2C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70D6875-0BAF-5486-F997-73AE194605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A5EEBC2-8A30-616D-BADA-596FFED2223B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DF5179-A0CB-5825-50CC-EC9C88979F88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336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81682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16FE332-CC6E-5894-6B4D-F149737F1D69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5CF1987-0A69-A6A7-87A3-D0601CE87720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Picture 2" descr="최소 힙 / 최대 힙">
              <a:extLst>
                <a:ext uri="{FF2B5EF4-FFF2-40B4-BE49-F238E27FC236}">
                  <a16:creationId xmlns:a16="http://schemas.microsoft.com/office/drawing/2014/main" id="{BAC8DED0-356E-5D4A-C595-E94A061E2C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70D6875-0BAF-5486-F997-73AE1946053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A5EEBC2-8A30-616D-BADA-596FFED2223B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DF5179-A0CB-5825-50CC-EC9C88979F88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1833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57CC5-45EB-E73D-19BD-2644D0F70746}"/>
              </a:ext>
            </a:extLst>
          </p:cNvPr>
          <p:cNvSpPr txBox="1"/>
          <p:nvPr/>
        </p:nvSpPr>
        <p:spPr>
          <a:xfrm rot="2975935" flipH="1" flipV="1">
            <a:off x="9468149" y="4264413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5EF8A1-BD4E-D24B-49EA-CC072184C676}"/>
              </a:ext>
            </a:extLst>
          </p:cNvPr>
          <p:cNvSpPr/>
          <p:nvPr/>
        </p:nvSpPr>
        <p:spPr>
          <a:xfrm>
            <a:off x="8742758" y="4464208"/>
            <a:ext cx="829172" cy="891428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D8B0E1-C4A8-E597-0522-403F099B3739}"/>
              </a:ext>
            </a:extLst>
          </p:cNvPr>
          <p:cNvSpPr/>
          <p:nvPr/>
        </p:nvSpPr>
        <p:spPr>
          <a:xfrm>
            <a:off x="1963270" y="4623784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92FD3ADD-A7EE-C398-2A61-76B45F695005}"/>
              </a:ext>
            </a:extLst>
          </p:cNvPr>
          <p:cNvCxnSpPr>
            <a:stCxn id="16" idx="0"/>
            <a:endCxn id="24" idx="0"/>
          </p:cNvCxnSpPr>
          <p:nvPr/>
        </p:nvCxnSpPr>
        <p:spPr>
          <a:xfrm rot="16200000" flipH="1" flipV="1">
            <a:off x="6450949" y="1917388"/>
            <a:ext cx="159576" cy="5253215"/>
          </a:xfrm>
          <a:prstGeom prst="curvedConnector3">
            <a:avLst>
              <a:gd name="adj1" fmla="val -114603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04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92150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20   40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6E9A69-2CC8-07F0-2268-780DC25A17C9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443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365694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9A7E18B-C0F4-0F18-3A4F-7F3A8FC9BA48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1B0B77-7D1A-F75C-45E7-74A60AD916DF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Picture 2" descr="최소 힙 / 최대 힙">
              <a:extLst>
                <a:ext uri="{FF2B5EF4-FFF2-40B4-BE49-F238E27FC236}">
                  <a16:creationId xmlns:a16="http://schemas.microsoft.com/office/drawing/2014/main" id="{01F8C27C-9DBA-6CF2-027F-EBD6321931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4E3C0A-4A98-88CE-55D5-698B2C50FC71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6DF20FDF-6C7D-2D3C-EF00-55778C598041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 flipV="1">
            <a:off x="4010006" y="1959428"/>
            <a:ext cx="3078056" cy="159589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3BCBA9C-775C-5084-CDAA-602134D63C85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880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90143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5AD044-0C70-878A-AE36-380BCEF2C0F3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C79CF55-351D-FCB5-3886-2B9F4988D3E9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Picture 2" descr="최소 힙 / 최대 힙">
              <a:extLst>
                <a:ext uri="{FF2B5EF4-FFF2-40B4-BE49-F238E27FC236}">
                  <a16:creationId xmlns:a16="http://schemas.microsoft.com/office/drawing/2014/main" id="{F2D0DA86-3E27-CBE9-D764-889F49590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19E82B8-4BA1-D0DC-86D2-30AC8E6B27F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47F86D9-FE05-D4C2-CE2F-DDA04562B044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CB5B6-2310-4005-E60B-B1D441974EB7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D99F21-B754-2FF2-42BD-B45A8B682756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5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592539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5AD044-0C70-878A-AE36-380BCEF2C0F3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C79CF55-351D-FCB5-3886-2B9F4988D3E9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Picture 2" descr="최소 힙 / 최대 힙">
              <a:extLst>
                <a:ext uri="{FF2B5EF4-FFF2-40B4-BE49-F238E27FC236}">
                  <a16:creationId xmlns:a16="http://schemas.microsoft.com/office/drawing/2014/main" id="{F2D0DA86-3E27-CBE9-D764-889F49590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19E82B8-4BA1-D0DC-86D2-30AC8E6B27F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47F86D9-FE05-D4C2-CE2F-DDA04562B044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CB5B6-2310-4005-E60B-B1D441974EB7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46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6768314-1C92-42D3-BDEF-B83FF21CC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4" y="1319039"/>
            <a:ext cx="9972675" cy="54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992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52F0E0-8BAD-CF23-8F6D-CDD748F4E085}"/>
              </a:ext>
            </a:extLst>
          </p:cNvPr>
          <p:cNvSpPr/>
          <p:nvPr/>
        </p:nvSpPr>
        <p:spPr>
          <a:xfrm>
            <a:off x="7100815" y="3572467"/>
            <a:ext cx="829172" cy="891428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DBBD25-8F32-D824-DA7A-2CAA7C60C699}"/>
              </a:ext>
            </a:extLst>
          </p:cNvPr>
          <p:cNvSpPr/>
          <p:nvPr/>
        </p:nvSpPr>
        <p:spPr>
          <a:xfrm>
            <a:off x="1963270" y="4623784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C47BD611-AF93-0DE7-6182-E09E553ABB27}"/>
              </a:ext>
            </a:extLst>
          </p:cNvPr>
          <p:cNvCxnSpPr>
            <a:stCxn id="24" idx="0"/>
            <a:endCxn id="25" idx="0"/>
          </p:cNvCxnSpPr>
          <p:nvPr/>
        </p:nvCxnSpPr>
        <p:spPr>
          <a:xfrm rot="16200000" flipH="1" flipV="1">
            <a:off x="5184106" y="2292489"/>
            <a:ext cx="1051317" cy="3611272"/>
          </a:xfrm>
          <a:prstGeom prst="curvedConnector3">
            <a:avLst>
              <a:gd name="adj1" fmla="val -9008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0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2269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53B7C7-8C09-663E-41A2-FC83BC8B85C7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DF0FA5-DE73-C638-8D6E-1CC3DE4778D7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Picture 2" descr="최소 힙 / 최대 힙">
              <a:extLst>
                <a:ext uri="{FF2B5EF4-FFF2-40B4-BE49-F238E27FC236}">
                  <a16:creationId xmlns:a16="http://schemas.microsoft.com/office/drawing/2014/main" id="{67E08966-53AB-8144-AFEF-238751740D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9DB0F96-9481-74FA-4DEF-3CDDDA78C6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1914C54-3E29-1F44-944D-B63376AA28CF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865C0B-CF74-4509-421D-78CACB211336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00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828778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53B7C7-8C09-663E-41A2-FC83BC8B85C7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DF0FA5-DE73-C638-8D6E-1CC3DE4778D7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Picture 2" descr="최소 힙 / 최대 힙">
              <a:extLst>
                <a:ext uri="{FF2B5EF4-FFF2-40B4-BE49-F238E27FC236}">
                  <a16:creationId xmlns:a16="http://schemas.microsoft.com/office/drawing/2014/main" id="{67E08966-53AB-8144-AFEF-238751740D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9DB0F96-9481-74FA-4DEF-3CDDDA78C6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1914C54-3E29-1F44-944D-B63376AA28CF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865C0B-CF74-4509-421D-78CACB211336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892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2ECE9-4393-2E5F-CE25-293F57D66E88}"/>
              </a:ext>
            </a:extLst>
          </p:cNvPr>
          <p:cNvSpPr/>
          <p:nvPr/>
        </p:nvSpPr>
        <p:spPr>
          <a:xfrm>
            <a:off x="9548826" y="3572467"/>
            <a:ext cx="829172" cy="891428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9F2C0B4-38BA-85A2-C43C-10F5BFD2557B}"/>
              </a:ext>
            </a:extLst>
          </p:cNvPr>
          <p:cNvSpPr/>
          <p:nvPr/>
        </p:nvSpPr>
        <p:spPr>
          <a:xfrm>
            <a:off x="1963270" y="4623784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E923E9CC-18F8-57EB-25B0-FC330BE1603E}"/>
              </a:ext>
            </a:extLst>
          </p:cNvPr>
          <p:cNvCxnSpPr>
            <a:stCxn id="38" idx="0"/>
            <a:endCxn id="39" idx="0"/>
          </p:cNvCxnSpPr>
          <p:nvPr/>
        </p:nvCxnSpPr>
        <p:spPr>
          <a:xfrm rot="16200000" flipH="1" flipV="1">
            <a:off x="6408112" y="1068483"/>
            <a:ext cx="1051317" cy="6059283"/>
          </a:xfrm>
          <a:prstGeom prst="curvedConnector3">
            <a:avLst>
              <a:gd name="adj1" fmla="val -14366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35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950046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258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EBFEDEA-2430-A5A8-53C9-E94A7ED961CD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F59D26-76A0-4998-ED16-737F38D89173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Picture 2" descr="최소 힙 / 최대 힙">
              <a:extLst>
                <a:ext uri="{FF2B5EF4-FFF2-40B4-BE49-F238E27FC236}">
                  <a16:creationId xmlns:a16="http://schemas.microsoft.com/office/drawing/2014/main" id="{56AA350C-7F81-0D5E-04C2-E5457A46E1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9C83A2D-0DB5-8B89-8E41-AC34216B2903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cxnSp>
        <p:nvCxnSpPr>
          <p:cNvPr id="48" name="연결선: 구부러짐 47">
            <a:extLst>
              <a:ext uri="{FF2B5EF4-FFF2-40B4-BE49-F238E27FC236}">
                <a16:creationId xmlns:a16="http://schemas.microsoft.com/office/drawing/2014/main" id="{2D02E8AC-7EC8-8C5F-D87B-AFFEB0B94CE4}"/>
              </a:ext>
            </a:extLst>
          </p:cNvPr>
          <p:cNvCxnSpPr>
            <a:cxnSpLocks/>
            <a:endCxn id="47" idx="0"/>
          </p:cNvCxnSpPr>
          <p:nvPr/>
        </p:nvCxnSpPr>
        <p:spPr>
          <a:xfrm rot="10800000" flipV="1">
            <a:off x="4010006" y="1959428"/>
            <a:ext cx="3078056" cy="159589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757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EF2AB-29A1-178E-729B-AF509F869EEC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3F87F41-DB8A-0929-A633-7E558222BE72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Picture 2" descr="최소 힙 / 최대 힙">
              <a:extLst>
                <a:ext uri="{FF2B5EF4-FFF2-40B4-BE49-F238E27FC236}">
                  <a16:creationId xmlns:a16="http://schemas.microsoft.com/office/drawing/2014/main" id="{9C6AD9D4-90A4-F895-28A5-036A29626B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3F57504-6DF0-0F16-0BC6-0821D53AD81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A90A31-327F-C406-C907-D04C6454D38F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7FE947-B38C-1617-2F74-1868BF98D2DA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69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008159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EF2AB-29A1-178E-729B-AF509F869EEC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3F87F41-DB8A-0929-A633-7E558222BE72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Picture 2" descr="최소 힙 / 최대 힙">
              <a:extLst>
                <a:ext uri="{FF2B5EF4-FFF2-40B4-BE49-F238E27FC236}">
                  <a16:creationId xmlns:a16="http://schemas.microsoft.com/office/drawing/2014/main" id="{9C6AD9D4-90A4-F895-28A5-036A29626B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3F57504-6DF0-0F16-0BC6-0821D53AD81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A90A31-327F-C406-C907-D04C6454D38F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7FE947-B38C-1617-2F74-1868BF98D2DA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573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8B173A-FFA9-4581-BAAA-24772ACCCFE8}"/>
              </a:ext>
            </a:extLst>
          </p:cNvPr>
          <p:cNvSpPr/>
          <p:nvPr/>
        </p:nvSpPr>
        <p:spPr>
          <a:xfrm>
            <a:off x="7123292" y="2679651"/>
            <a:ext cx="829172" cy="891428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ECCE66-35EC-5849-3A16-A83C9E987E68}"/>
              </a:ext>
            </a:extLst>
          </p:cNvPr>
          <p:cNvSpPr/>
          <p:nvPr/>
        </p:nvSpPr>
        <p:spPr>
          <a:xfrm>
            <a:off x="1963270" y="4623784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C1D11D95-2062-7F45-F706-93384FE0AB30}"/>
              </a:ext>
            </a:extLst>
          </p:cNvPr>
          <p:cNvCxnSpPr>
            <a:stCxn id="44" idx="0"/>
            <a:endCxn id="45" idx="0"/>
          </p:cNvCxnSpPr>
          <p:nvPr/>
        </p:nvCxnSpPr>
        <p:spPr>
          <a:xfrm rot="16200000" flipH="1" flipV="1">
            <a:off x="4748937" y="1834842"/>
            <a:ext cx="1944133" cy="3633749"/>
          </a:xfrm>
          <a:prstGeom prst="curvedConnector3">
            <a:avLst>
              <a:gd name="adj1" fmla="val -3653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88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삽입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204FF26-2C89-7D7B-0A16-A0087C4CA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5" b="69512"/>
          <a:stretch/>
        </p:blipFill>
        <p:spPr bwMode="auto">
          <a:xfrm>
            <a:off x="2863748" y="1805214"/>
            <a:ext cx="7339795" cy="45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137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135952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318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913C45-DE8F-42F5-B9BE-D7F6FB512F88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EB3A39-F755-4677-F75D-5530188EF34F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Picture 2" descr="최소 힙 / 최대 힙">
              <a:extLst>
                <a:ext uri="{FF2B5EF4-FFF2-40B4-BE49-F238E27FC236}">
                  <a16:creationId xmlns:a16="http://schemas.microsoft.com/office/drawing/2014/main" id="{74F81F3C-62B8-A238-0F47-89362D17D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7E5385F-F195-1FFF-8F80-209B025EA7C2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E2FDBFB4-D0FC-72F3-8A18-BB0ACF0D0A10}"/>
              </a:ext>
            </a:extLst>
          </p:cNvPr>
          <p:cNvCxnSpPr>
            <a:cxnSpLocks/>
            <a:endCxn id="45" idx="0"/>
          </p:cNvCxnSpPr>
          <p:nvPr/>
        </p:nvCxnSpPr>
        <p:spPr>
          <a:xfrm rot="10800000" flipV="1">
            <a:off x="4010006" y="1959428"/>
            <a:ext cx="3078056" cy="159589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524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7174E3D-A333-5D77-C7A5-6DEE61C8CC2F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742DBFC-272A-9853-8BEC-B72AFB314DA9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Picture 2" descr="최소 힙 / 최대 힙">
              <a:extLst>
                <a:ext uri="{FF2B5EF4-FFF2-40B4-BE49-F238E27FC236}">
                  <a16:creationId xmlns:a16="http://schemas.microsoft.com/office/drawing/2014/main" id="{C0A0DCAF-03F3-5009-19DB-57183B0728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A8E892-B71A-0E6B-52B8-49F27E8B80C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3ABB83B-860F-8870-9154-FC7C8791B2A1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7F4335-B173-1B87-7D25-FC70AF5DF8CE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31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873389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7174E3D-A333-5D77-C7A5-6DEE61C8CC2F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742DBFC-272A-9853-8BEC-B72AFB314DA9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Picture 2" descr="최소 힙 / 최대 힙">
              <a:extLst>
                <a:ext uri="{FF2B5EF4-FFF2-40B4-BE49-F238E27FC236}">
                  <a16:creationId xmlns:a16="http://schemas.microsoft.com/office/drawing/2014/main" id="{C0A0DCAF-03F3-5009-19DB-57183B0728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A8E892-B71A-0E6B-52B8-49F27E8B80C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3ABB83B-860F-8870-9154-FC7C8791B2A1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7F4335-B173-1B87-7D25-FC70AF5DF8CE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1145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A5679D-7AC7-180F-8F12-86D65583BEE0}"/>
              </a:ext>
            </a:extLst>
          </p:cNvPr>
          <p:cNvSpPr/>
          <p:nvPr/>
        </p:nvSpPr>
        <p:spPr>
          <a:xfrm>
            <a:off x="7935853" y="1767045"/>
            <a:ext cx="829172" cy="891428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B2D96E-BF7C-EFCD-55D2-50BFB60A833A}"/>
              </a:ext>
            </a:extLst>
          </p:cNvPr>
          <p:cNvSpPr/>
          <p:nvPr/>
        </p:nvSpPr>
        <p:spPr>
          <a:xfrm>
            <a:off x="1963270" y="4623784"/>
            <a:ext cx="3881718" cy="8426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ClosedList</a:t>
            </a:r>
            <a:endParaRPr lang="ko-KR" altLang="en-US" dirty="0"/>
          </a:p>
        </p:txBody>
      </p: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DFD17E56-63EA-08F6-D409-A8551E2D07E4}"/>
              </a:ext>
            </a:extLst>
          </p:cNvPr>
          <p:cNvCxnSpPr>
            <a:stCxn id="24" idx="0"/>
            <a:endCxn id="25" idx="0"/>
          </p:cNvCxnSpPr>
          <p:nvPr/>
        </p:nvCxnSpPr>
        <p:spPr>
          <a:xfrm rot="16200000" flipH="1" flipV="1">
            <a:off x="4698914" y="972259"/>
            <a:ext cx="2856739" cy="4446310"/>
          </a:xfrm>
          <a:prstGeom prst="curvedConnector3">
            <a:avLst>
              <a:gd name="adj1" fmla="val -1400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89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593205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5755D-54E4-FF58-EE0D-1A2289A0EB2B}"/>
              </a:ext>
            </a:extLst>
          </p:cNvPr>
          <p:cNvSpPr txBox="1"/>
          <p:nvPr/>
        </p:nvSpPr>
        <p:spPr>
          <a:xfrm>
            <a:off x="8876295" y="198612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48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60B300-0A6B-F36D-2B41-F9DCCF5FAE80}"/>
              </a:ext>
            </a:extLst>
          </p:cNvPr>
          <p:cNvSpPr txBox="1"/>
          <p:nvPr/>
        </p:nvSpPr>
        <p:spPr>
          <a:xfrm rot="10800000">
            <a:off x="8698281" y="19744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BAD1CB-7813-0564-D70A-3B5AA2758B20}"/>
              </a:ext>
            </a:extLst>
          </p:cNvPr>
          <p:cNvSpPr txBox="1"/>
          <p:nvPr/>
        </p:nvSpPr>
        <p:spPr>
          <a:xfrm>
            <a:off x="8779647" y="17862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48   0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8908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5755D-54E4-FF58-EE0D-1A2289A0EB2B}"/>
              </a:ext>
            </a:extLst>
          </p:cNvPr>
          <p:cNvSpPr txBox="1"/>
          <p:nvPr/>
        </p:nvSpPr>
        <p:spPr>
          <a:xfrm>
            <a:off x="8876295" y="198612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48</a:t>
            </a:r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DF11548-7810-195E-5A4A-7846A72A5CA7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4F34AD5-21E8-12DB-D055-3CC13160A11E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Picture 2" descr="최소 힙 / 최대 힙">
              <a:extLst>
                <a:ext uri="{FF2B5EF4-FFF2-40B4-BE49-F238E27FC236}">
                  <a16:creationId xmlns:a16="http://schemas.microsoft.com/office/drawing/2014/main" id="{C364B62D-2922-B0E9-3A35-AF9A8CEC6D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259518D-A859-A02A-1086-073F20F1257A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cxnSp>
        <p:nvCxnSpPr>
          <p:cNvPr id="48" name="연결선: 구부러짐 47">
            <a:extLst>
              <a:ext uri="{FF2B5EF4-FFF2-40B4-BE49-F238E27FC236}">
                <a16:creationId xmlns:a16="http://schemas.microsoft.com/office/drawing/2014/main" id="{44A4E298-0B09-D1C6-6F78-758E2D20C1AA}"/>
              </a:ext>
            </a:extLst>
          </p:cNvPr>
          <p:cNvCxnSpPr>
            <a:cxnSpLocks/>
            <a:endCxn id="47" idx="0"/>
          </p:cNvCxnSpPr>
          <p:nvPr/>
        </p:nvCxnSpPr>
        <p:spPr>
          <a:xfrm rot="10800000" flipV="1">
            <a:off x="4010006" y="1959428"/>
            <a:ext cx="3078056" cy="159589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B45B853-A1C0-CE60-A877-140EA6E57C37}"/>
              </a:ext>
            </a:extLst>
          </p:cNvPr>
          <p:cNvSpPr txBox="1"/>
          <p:nvPr/>
        </p:nvSpPr>
        <p:spPr>
          <a:xfrm rot="10800000">
            <a:off x="8698281" y="19744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6C2B3C-ECF5-2A0C-A615-F2F7477A069E}"/>
              </a:ext>
            </a:extLst>
          </p:cNvPr>
          <p:cNvSpPr txBox="1"/>
          <p:nvPr/>
        </p:nvSpPr>
        <p:spPr>
          <a:xfrm>
            <a:off x="8779647" y="17862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48   0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0673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5755D-54E4-FF58-EE0D-1A2289A0EB2B}"/>
              </a:ext>
            </a:extLst>
          </p:cNvPr>
          <p:cNvSpPr txBox="1"/>
          <p:nvPr/>
        </p:nvSpPr>
        <p:spPr>
          <a:xfrm>
            <a:off x="8876295" y="198612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48</a:t>
            </a:r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DF11548-7810-195E-5A4A-7846A72A5CA7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4F34AD5-21E8-12DB-D055-3CC13160A11E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Picture 2" descr="최소 힙 / 최대 힙">
              <a:extLst>
                <a:ext uri="{FF2B5EF4-FFF2-40B4-BE49-F238E27FC236}">
                  <a16:creationId xmlns:a16="http://schemas.microsoft.com/office/drawing/2014/main" id="{C364B62D-2922-B0E9-3A35-AF9A8CEC6D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A29DAA9-4E5A-122F-1C16-EAE6064FA2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DBC43EC-8F51-F33B-2E80-429BE3498E96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A78C0C-B379-ED3C-083D-2F605F31A572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086948-0133-D9E8-448B-7A678E4090DE}"/>
              </a:ext>
            </a:extLst>
          </p:cNvPr>
          <p:cNvSpPr txBox="1"/>
          <p:nvPr/>
        </p:nvSpPr>
        <p:spPr>
          <a:xfrm rot="10800000">
            <a:off x="8698281" y="19744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E2FDAB-D0F1-2074-6BF4-C11DFE904696}"/>
              </a:ext>
            </a:extLst>
          </p:cNvPr>
          <p:cNvSpPr txBox="1"/>
          <p:nvPr/>
        </p:nvSpPr>
        <p:spPr>
          <a:xfrm>
            <a:off x="8779647" y="17862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48   0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54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38181"/>
              </p:ext>
            </p:extLst>
          </p:nvPr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5755D-54E4-FF58-EE0D-1A2289A0EB2B}"/>
              </a:ext>
            </a:extLst>
          </p:cNvPr>
          <p:cNvSpPr txBox="1"/>
          <p:nvPr/>
        </p:nvSpPr>
        <p:spPr>
          <a:xfrm>
            <a:off x="8876295" y="198612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48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DF11548-7810-195E-5A4A-7846A72A5CA7}"/>
              </a:ext>
            </a:extLst>
          </p:cNvPr>
          <p:cNvGrpSpPr/>
          <p:nvPr/>
        </p:nvGrpSpPr>
        <p:grpSpPr>
          <a:xfrm>
            <a:off x="2631236" y="3853328"/>
            <a:ext cx="2508771" cy="2588084"/>
            <a:chOff x="2631236" y="4104816"/>
            <a:chExt cx="2508771" cy="258808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4F34AD5-21E8-12DB-D055-3CC13160A11E}"/>
                </a:ext>
              </a:extLst>
            </p:cNvPr>
            <p:cNvSpPr/>
            <p:nvPr/>
          </p:nvSpPr>
          <p:spPr>
            <a:xfrm>
              <a:off x="2804404" y="4140042"/>
              <a:ext cx="2276736" cy="23162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Picture 2" descr="최소 힙 / 최대 힙">
              <a:extLst>
                <a:ext uri="{FF2B5EF4-FFF2-40B4-BE49-F238E27FC236}">
                  <a16:creationId xmlns:a16="http://schemas.microsoft.com/office/drawing/2014/main" id="{C364B62D-2922-B0E9-3A35-AF9A8CEC6D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2"/>
            <a:stretch/>
          </p:blipFill>
          <p:spPr bwMode="auto">
            <a:xfrm>
              <a:off x="2631236" y="4104816"/>
              <a:ext cx="2508771" cy="258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A29DAA9-4E5A-122F-1C16-EAE6064FA2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3006" y="3429000"/>
            <a:ext cx="4995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DBC43EC-8F51-F33B-2E80-429BE3498E96}"/>
              </a:ext>
            </a:extLst>
          </p:cNvPr>
          <p:cNvSpPr txBox="1"/>
          <p:nvPr/>
        </p:nvSpPr>
        <p:spPr>
          <a:xfrm>
            <a:off x="3340656" y="2196875"/>
            <a:ext cx="1276311" cy="74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/>
                </a:solidFill>
              </a:rPr>
              <a:t>POP()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A78C0C-B379-ED3C-083D-2F605F31A572}"/>
              </a:ext>
            </a:extLst>
          </p:cNvPr>
          <p:cNvSpPr txBox="1"/>
          <p:nvPr/>
        </p:nvSpPr>
        <p:spPr>
          <a:xfrm>
            <a:off x="3289296" y="35553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OpenedList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66CAD2-FAD5-1CF8-1216-E5053BD52C70}"/>
              </a:ext>
            </a:extLst>
          </p:cNvPr>
          <p:cNvSpPr txBox="1"/>
          <p:nvPr/>
        </p:nvSpPr>
        <p:spPr>
          <a:xfrm rot="10800000">
            <a:off x="8698281" y="19744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43B8D0-AB3D-E914-1B99-096DD3B9815E}"/>
              </a:ext>
            </a:extLst>
          </p:cNvPr>
          <p:cNvSpPr txBox="1"/>
          <p:nvPr/>
        </p:nvSpPr>
        <p:spPr>
          <a:xfrm>
            <a:off x="8779647" y="17862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48   0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42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b="1" dirty="0"/>
              <a:t>탐색 종료 판정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223658-C0C3-57A9-6871-313C5DF5F672}"/>
              </a:ext>
            </a:extLst>
          </p:cNvPr>
          <p:cNvGraphicFramePr>
            <a:graphicFrameLocks noGrp="1"/>
          </p:cNvGraphicFramePr>
          <p:nvPr/>
        </p:nvGraphicFramePr>
        <p:xfrm>
          <a:off x="7122989" y="1793174"/>
          <a:ext cx="4075065" cy="44500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013">
                  <a:extLst>
                    <a:ext uri="{9D8B030D-6E8A-4147-A177-3AD203B41FA5}">
                      <a16:colId xmlns:a16="http://schemas.microsoft.com/office/drawing/2014/main" val="131082238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3425753772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97185739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986904851"/>
                    </a:ext>
                  </a:extLst>
                </a:gridCol>
                <a:gridCol w="815013">
                  <a:extLst>
                    <a:ext uri="{9D8B030D-6E8A-4147-A177-3AD203B41FA5}">
                      <a16:colId xmlns:a16="http://schemas.microsoft.com/office/drawing/2014/main" val="4282384982"/>
                    </a:ext>
                  </a:extLst>
                </a:gridCol>
              </a:tblGrid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0750109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913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92714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2717"/>
                  </a:ext>
                </a:extLst>
              </a:tr>
              <a:tr h="89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1577" marR="221577" marT="110789" marB="110789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83729"/>
                  </a:ext>
                </a:extLst>
              </a:tr>
            </a:tbl>
          </a:graphicData>
        </a:graphic>
      </p:graphicFrame>
      <p:pic>
        <p:nvPicPr>
          <p:cNvPr id="8" name="그림 7" descr="픽셀, 그래픽, 다채로움, 상징이(가) 표시된 사진&#10;&#10;자동 생성된 설명">
            <a:extLst>
              <a:ext uri="{FF2B5EF4-FFF2-40B4-BE49-F238E27FC236}">
                <a16:creationId xmlns:a16="http://schemas.microsoft.com/office/drawing/2014/main" id="{E49593F0-AF3F-9BB8-25F5-CD46D4AA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63330" y="4629149"/>
            <a:ext cx="574221" cy="5742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A0D90BF-816C-2CBC-D142-CBCC58FE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1" y="1959428"/>
            <a:ext cx="523646" cy="5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043B7-4A70-4B15-A12A-290B6D480EDF}"/>
              </a:ext>
            </a:extLst>
          </p:cNvPr>
          <p:cNvSpPr txBox="1"/>
          <p:nvPr/>
        </p:nvSpPr>
        <p:spPr>
          <a:xfrm>
            <a:off x="7088060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33C4F-6F0D-97C3-0AD7-35569DF01F66}"/>
              </a:ext>
            </a:extLst>
          </p:cNvPr>
          <p:cNvSpPr txBox="1"/>
          <p:nvPr/>
        </p:nvSpPr>
        <p:spPr>
          <a:xfrm>
            <a:off x="7905446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9C329-3909-0044-44BF-87C2CA33944B}"/>
              </a:ext>
            </a:extLst>
          </p:cNvPr>
          <p:cNvSpPr txBox="1"/>
          <p:nvPr/>
        </p:nvSpPr>
        <p:spPr>
          <a:xfrm>
            <a:off x="8734364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14   20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ED092-75D6-4575-2C70-6ED3CD75E478}"/>
              </a:ext>
            </a:extLst>
          </p:cNvPr>
          <p:cNvSpPr txBox="1"/>
          <p:nvPr/>
        </p:nvSpPr>
        <p:spPr>
          <a:xfrm>
            <a:off x="7088060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75ED5-A2B7-1C10-DF8B-D80759371F37}"/>
              </a:ext>
            </a:extLst>
          </p:cNvPr>
          <p:cNvSpPr txBox="1"/>
          <p:nvPr/>
        </p:nvSpPr>
        <p:spPr>
          <a:xfrm>
            <a:off x="8734364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10   30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D7CE8-D35B-A99B-333D-2251066926E1}"/>
              </a:ext>
            </a:extLst>
          </p:cNvPr>
          <p:cNvSpPr txBox="1"/>
          <p:nvPr/>
        </p:nvSpPr>
        <p:spPr>
          <a:xfrm>
            <a:off x="7088060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14   60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674B0-25D6-7FA7-952B-B91CFFA52DD5}"/>
              </a:ext>
            </a:extLst>
          </p:cNvPr>
          <p:cNvSpPr txBox="1"/>
          <p:nvPr/>
        </p:nvSpPr>
        <p:spPr>
          <a:xfrm>
            <a:off x="7905446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10   50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26AFD-0005-E145-B9DD-0F061A6A5FB5}"/>
              </a:ext>
            </a:extLst>
          </p:cNvPr>
          <p:cNvSpPr txBox="1"/>
          <p:nvPr/>
        </p:nvSpPr>
        <p:spPr>
          <a:xfrm>
            <a:off x="8734364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14   40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48909-71B9-021F-6270-A84856E9568A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461BA-C394-E846-6037-1C7A8973A69E}"/>
              </a:ext>
            </a:extLst>
          </p:cNvPr>
          <p:cNvSpPr txBox="1"/>
          <p:nvPr/>
        </p:nvSpPr>
        <p:spPr>
          <a:xfrm>
            <a:off x="9533965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20   40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D4B66-B41D-34B1-F89F-F9E20E872EE1}"/>
              </a:ext>
            </a:extLst>
          </p:cNvPr>
          <p:cNvSpPr txBox="1"/>
          <p:nvPr/>
        </p:nvSpPr>
        <p:spPr>
          <a:xfrm rot="8375935">
            <a:off x="8680351" y="410668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E31EB-F1DC-1C35-9702-EAF25E547ED1}"/>
              </a:ext>
            </a:extLst>
          </p:cNvPr>
          <p:cNvSpPr txBox="1"/>
          <p:nvPr/>
        </p:nvSpPr>
        <p:spPr>
          <a:xfrm rot="2975935">
            <a:off x="7685255" y="4079792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B6702-BB03-C369-C975-D22764F29151}"/>
              </a:ext>
            </a:extLst>
          </p:cNvPr>
          <p:cNvSpPr txBox="1"/>
          <p:nvPr/>
        </p:nvSpPr>
        <p:spPr>
          <a:xfrm rot="5400000">
            <a:off x="8196470" y="407082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62CDB-AD0D-8C41-6BE9-34D29E6EC8E5}"/>
              </a:ext>
            </a:extLst>
          </p:cNvPr>
          <p:cNvSpPr txBox="1"/>
          <p:nvPr/>
        </p:nvSpPr>
        <p:spPr>
          <a:xfrm rot="5400000" flipH="1" flipV="1">
            <a:off x="8163476" y="519126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FA390-AEB9-A3F5-B27B-60C18F20AA6A}"/>
              </a:ext>
            </a:extLst>
          </p:cNvPr>
          <p:cNvSpPr txBox="1"/>
          <p:nvPr/>
        </p:nvSpPr>
        <p:spPr>
          <a:xfrm rot="10800000">
            <a:off x="869828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D1BDDC-B26E-6847-E9C3-EFCF362F9A0E}"/>
              </a:ext>
            </a:extLst>
          </p:cNvPr>
          <p:cNvSpPr txBox="1"/>
          <p:nvPr/>
        </p:nvSpPr>
        <p:spPr>
          <a:xfrm rot="10800000" flipV="1">
            <a:off x="7658361" y="4651416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30F59-05E3-F472-83F2-4D2C56D5E111}"/>
              </a:ext>
            </a:extLst>
          </p:cNvPr>
          <p:cNvSpPr txBox="1"/>
          <p:nvPr/>
        </p:nvSpPr>
        <p:spPr>
          <a:xfrm rot="18624065" flipH="1">
            <a:off x="7685255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901E17-801C-C936-442F-3AF0224968F5}"/>
              </a:ext>
            </a:extLst>
          </p:cNvPr>
          <p:cNvSpPr txBox="1"/>
          <p:nvPr/>
        </p:nvSpPr>
        <p:spPr>
          <a:xfrm rot="2975935" flipH="1" flipV="1">
            <a:off x="8671386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1DC2-27AF-05A9-5F30-588A9C16E44C}"/>
              </a:ext>
            </a:extLst>
          </p:cNvPr>
          <p:cNvSpPr txBox="1"/>
          <p:nvPr/>
        </p:nvSpPr>
        <p:spPr>
          <a:xfrm rot="10800000">
            <a:off x="9522940" y="377333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96A9-E6D4-D7FD-84FA-7928730063D6}"/>
              </a:ext>
            </a:extLst>
          </p:cNvPr>
          <p:cNvSpPr txBox="1"/>
          <p:nvPr/>
        </p:nvSpPr>
        <p:spPr>
          <a:xfrm>
            <a:off x="7088060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BB744-2216-79C3-EADE-B0EDCE0D2856}"/>
              </a:ext>
            </a:extLst>
          </p:cNvPr>
          <p:cNvSpPr txBox="1"/>
          <p:nvPr/>
        </p:nvSpPr>
        <p:spPr>
          <a:xfrm rot="2975935">
            <a:off x="7685255" y="319102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920FC-14A1-CCC7-15C5-8E3A306027AC}"/>
              </a:ext>
            </a:extLst>
          </p:cNvPr>
          <p:cNvSpPr txBox="1"/>
          <p:nvPr/>
        </p:nvSpPr>
        <p:spPr>
          <a:xfrm>
            <a:off x="9533965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24   30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2854F-DB11-FBE0-ECED-6211385B44AE}"/>
              </a:ext>
            </a:extLst>
          </p:cNvPr>
          <p:cNvSpPr txBox="1"/>
          <p:nvPr/>
        </p:nvSpPr>
        <p:spPr>
          <a:xfrm>
            <a:off x="9533965" y="5335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24   50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A7DCEC-D64D-1C55-2AC5-BEF097558991}"/>
              </a:ext>
            </a:extLst>
          </p:cNvPr>
          <p:cNvSpPr txBox="1"/>
          <p:nvPr/>
        </p:nvSpPr>
        <p:spPr>
          <a:xfrm rot="10800000">
            <a:off x="9522940" y="465141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E598-CC06-511C-FF29-76A11804261F}"/>
              </a:ext>
            </a:extLst>
          </p:cNvPr>
          <p:cNvSpPr txBox="1"/>
          <p:nvPr/>
        </p:nvSpPr>
        <p:spPr>
          <a:xfrm rot="2975935" flipH="1" flipV="1">
            <a:off x="9477184" y="5164370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F33C9F-FB86-5602-95F3-643B7019F092}"/>
              </a:ext>
            </a:extLst>
          </p:cNvPr>
          <p:cNvSpPr txBox="1"/>
          <p:nvPr/>
        </p:nvSpPr>
        <p:spPr>
          <a:xfrm>
            <a:off x="10345431" y="35553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3BC4B7-E1DC-5091-196D-7672DE952A2B}"/>
              </a:ext>
            </a:extLst>
          </p:cNvPr>
          <p:cNvSpPr txBox="1"/>
          <p:nvPr/>
        </p:nvSpPr>
        <p:spPr>
          <a:xfrm>
            <a:off x="10345431" y="444448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38   50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B5DEB-B0DB-3286-7C11-D6F847DBA339}"/>
              </a:ext>
            </a:extLst>
          </p:cNvPr>
          <p:cNvSpPr txBox="1"/>
          <p:nvPr/>
        </p:nvSpPr>
        <p:spPr>
          <a:xfrm>
            <a:off x="10345431" y="26499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38   30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2DC17-A1BD-F08B-FA92-4274611DEFB3}"/>
              </a:ext>
            </a:extLst>
          </p:cNvPr>
          <p:cNvSpPr txBox="1"/>
          <p:nvPr/>
        </p:nvSpPr>
        <p:spPr>
          <a:xfrm rot="8375935">
            <a:off x="10313292" y="3206785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514C87-AC64-6FD1-C6C4-1382C8ACFF73}"/>
              </a:ext>
            </a:extLst>
          </p:cNvPr>
          <p:cNvSpPr txBox="1"/>
          <p:nvPr/>
        </p:nvSpPr>
        <p:spPr>
          <a:xfrm rot="10800000">
            <a:off x="10331222" y="37515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32DA7-D99B-1A10-69E2-16A45E19E11E}"/>
              </a:ext>
            </a:extLst>
          </p:cNvPr>
          <p:cNvSpPr txBox="1"/>
          <p:nvPr/>
        </p:nvSpPr>
        <p:spPr>
          <a:xfrm rot="2975935" flipH="1" flipV="1">
            <a:off x="10304327" y="4264468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C7F8A-958B-C3A3-BA91-E3A9197F776C}"/>
              </a:ext>
            </a:extLst>
          </p:cNvPr>
          <p:cNvSpPr txBox="1"/>
          <p:nvPr/>
        </p:nvSpPr>
        <p:spPr>
          <a:xfrm>
            <a:off x="7088060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34   20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2C7567-0858-A308-E19C-72542FA43297}"/>
              </a:ext>
            </a:extLst>
          </p:cNvPr>
          <p:cNvSpPr txBox="1"/>
          <p:nvPr/>
        </p:nvSpPr>
        <p:spPr>
          <a:xfrm>
            <a:off x="7905446" y="17740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38   10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5C2E7E-7BF5-8C8A-E0B7-D3080BD0A16F}"/>
              </a:ext>
            </a:extLst>
          </p:cNvPr>
          <p:cNvSpPr txBox="1"/>
          <p:nvPr/>
        </p:nvSpPr>
        <p:spPr>
          <a:xfrm rot="5400000">
            <a:off x="7351906" y="2273657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DC3360-C08B-A428-08C7-CDB76A77F3BE}"/>
              </a:ext>
            </a:extLst>
          </p:cNvPr>
          <p:cNvSpPr txBox="1"/>
          <p:nvPr/>
        </p:nvSpPr>
        <p:spPr>
          <a:xfrm rot="8375935">
            <a:off x="7864960" y="2328209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5755D-54E4-FF58-EE0D-1A2289A0EB2B}"/>
              </a:ext>
            </a:extLst>
          </p:cNvPr>
          <p:cNvSpPr txBox="1"/>
          <p:nvPr/>
        </p:nvSpPr>
        <p:spPr>
          <a:xfrm>
            <a:off x="8876295" y="198612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48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66CAD2-FAD5-1CF8-1216-E5053BD52C70}"/>
              </a:ext>
            </a:extLst>
          </p:cNvPr>
          <p:cNvSpPr txBox="1"/>
          <p:nvPr/>
        </p:nvSpPr>
        <p:spPr>
          <a:xfrm rot="10800000">
            <a:off x="8698281" y="1974414"/>
            <a:ext cx="34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Arial Narrow" panose="020B0606020202030204" pitchFamily="34" charset="0"/>
              </a:rPr>
              <a:t>&gt;</a:t>
            </a:r>
            <a:endParaRPr lang="ko-KR" altLang="en-US" sz="3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D1F24BD-A2CC-E97A-F252-F45FAF51A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631" y="2161173"/>
            <a:ext cx="3201858" cy="3468677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6ADDA568-9B8B-A1B3-759E-46902F30A1F2}"/>
              </a:ext>
            </a:extLst>
          </p:cNvPr>
          <p:cNvSpPr/>
          <p:nvPr/>
        </p:nvSpPr>
        <p:spPr>
          <a:xfrm>
            <a:off x="4009637" y="2111868"/>
            <a:ext cx="1306815" cy="1306815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B4493D-CAF5-9571-BC2A-7F7D6D1151B0}"/>
              </a:ext>
            </a:extLst>
          </p:cNvPr>
          <p:cNvSpPr txBox="1"/>
          <p:nvPr/>
        </p:nvSpPr>
        <p:spPr>
          <a:xfrm>
            <a:off x="8779647" y="17862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48   0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74005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3_TF89338750_Win32.potx" id="{700DB809-292A-4B13-B444-555C3CA3BAF9}" vid="{A356E11F-EA95-4991-AC6F-0A9671DA644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{87D48A21-AC44-4109-9230-50D838541DD3}tf89338750_win32</Template>
  <TotalTime>2980</TotalTime>
  <Words>5451</Words>
  <Application>Microsoft Office PowerPoint</Application>
  <PresentationFormat>와이드스크린</PresentationFormat>
  <Paragraphs>2966</Paragraphs>
  <Slides>140</Slides>
  <Notes>140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8" baseType="lpstr">
      <vt:lpstr>Univers</vt:lpstr>
      <vt:lpstr>Malgun Gothic</vt:lpstr>
      <vt:lpstr>Malgun Gothic</vt:lpstr>
      <vt:lpstr>Arial</vt:lpstr>
      <vt:lpstr>Arial Narrow</vt:lpstr>
      <vt:lpstr>Calibri</vt:lpstr>
      <vt:lpstr>Cambria Math</vt:lpstr>
      <vt:lpstr>GradientUnivers</vt:lpstr>
      <vt:lpstr>A* 알고리즘</vt:lpstr>
      <vt:lpstr>차례</vt:lpstr>
      <vt:lpstr>최소 힙</vt:lpstr>
      <vt:lpstr>완전 이진 트리</vt:lpstr>
      <vt:lpstr>완전 이진 트리</vt:lpstr>
      <vt:lpstr>완전 이진 트리</vt:lpstr>
      <vt:lpstr>힙</vt:lpstr>
      <vt:lpstr>힙</vt:lpstr>
      <vt:lpstr>힙 – 삽입</vt:lpstr>
      <vt:lpstr>힙 – 삽입</vt:lpstr>
      <vt:lpstr>힙 – 삽입</vt:lpstr>
      <vt:lpstr>힙 – 삽입</vt:lpstr>
      <vt:lpstr>힙 – 삭제</vt:lpstr>
      <vt:lpstr>힙 – 삭제</vt:lpstr>
      <vt:lpstr>힙 – 삭제</vt:lpstr>
      <vt:lpstr>힙 – 삭제</vt:lpstr>
      <vt:lpstr>힙 구현</vt:lpstr>
      <vt:lpstr>힙 구현 – 노드</vt:lpstr>
      <vt:lpstr>제네릭 타입</vt:lpstr>
      <vt:lpstr>힙 구현 – 노드</vt:lpstr>
      <vt:lpstr>힙 구현 – 노드</vt:lpstr>
      <vt:lpstr>힙 구현</vt:lpstr>
      <vt:lpstr>힙 구현 – Insert</vt:lpstr>
      <vt:lpstr>힙 구현 – Pop</vt:lpstr>
      <vt:lpstr>A* 알고리즘</vt:lpstr>
      <vt:lpstr>팩맨</vt:lpstr>
      <vt:lpstr>팩맨 사냥</vt:lpstr>
      <vt:lpstr>그리드</vt:lpstr>
      <vt:lpstr>그리드</vt:lpstr>
      <vt:lpstr>기본 컨셉</vt:lpstr>
      <vt:lpstr>기본 컨셉</vt:lpstr>
      <vt:lpstr>기본 컨셉</vt:lpstr>
      <vt:lpstr>기본 컨셉</vt:lpstr>
      <vt:lpstr>기본 컨셉</vt:lpstr>
      <vt:lpstr>비교 기준</vt:lpstr>
      <vt:lpstr>거리 계산</vt:lpstr>
      <vt:lpstr>거리 계산</vt:lpstr>
      <vt:lpstr>거리 계산</vt:lpstr>
      <vt:lpstr>거리 계산</vt:lpstr>
      <vt:lpstr>int vs float</vt:lpstr>
      <vt:lpstr>거리 계산</vt:lpstr>
      <vt:lpstr>거리 계산</vt:lpstr>
      <vt:lpstr>출발 노드 저장</vt:lpstr>
      <vt:lpstr>G Cost </vt:lpstr>
      <vt:lpstr>H Cost </vt:lpstr>
      <vt:lpstr>휴리스틱(Heuristics)</vt:lpstr>
      <vt:lpstr>휴리스틱(Heuristics)</vt:lpstr>
      <vt:lpstr>휴리스틱</vt:lpstr>
      <vt:lpstr>휴리스틱</vt:lpstr>
      <vt:lpstr>휴리스틱</vt:lpstr>
      <vt:lpstr>휴리스틱</vt:lpstr>
      <vt:lpstr>거리 계산</vt:lpstr>
      <vt:lpstr>휴리스틱</vt:lpstr>
      <vt:lpstr>A* 알고리즘</vt:lpstr>
      <vt:lpstr>H Cost </vt:lpstr>
      <vt:lpstr>F Cost </vt:lpstr>
      <vt:lpstr>조사 결과 저장 </vt:lpstr>
      <vt:lpstr>조사 결과 저장</vt:lpstr>
      <vt:lpstr>다음 출발 노드 선정</vt:lpstr>
      <vt:lpstr>다음 출발 노드 선정</vt:lpstr>
      <vt:lpstr>반복</vt:lpstr>
      <vt:lpstr>반복</vt:lpstr>
      <vt:lpstr>노드 조사 조건</vt:lpstr>
      <vt:lpstr>노드 조사 조건</vt:lpstr>
      <vt:lpstr>노드 조사 조건</vt:lpstr>
      <vt:lpstr>노드 갱신 조건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반복</vt:lpstr>
      <vt:lpstr>탐색 종료 판정</vt:lpstr>
      <vt:lpstr>최종 경로 탐색</vt:lpstr>
      <vt:lpstr>최종 경로 탐색</vt:lpstr>
      <vt:lpstr>최종 경로 탐색</vt:lpstr>
      <vt:lpstr>최종 경로 탐색</vt:lpstr>
      <vt:lpstr>최종 경로 탐색</vt:lpstr>
      <vt:lpstr>팩맨 사냥.</vt:lpstr>
      <vt:lpstr>A* 구현</vt:lpstr>
      <vt:lpstr>구현 순서</vt:lpstr>
      <vt:lpstr>구현 순서</vt:lpstr>
      <vt:lpstr>구현 순서</vt:lpstr>
      <vt:lpstr>구현 순서</vt:lpstr>
      <vt:lpstr>구현 순서</vt:lpstr>
      <vt:lpstr>구현 순서</vt:lpstr>
      <vt:lpstr>반복</vt:lpstr>
      <vt:lpstr>반복</vt:lpstr>
      <vt:lpstr>반복</vt:lpstr>
      <vt:lpstr>구현 순서</vt:lpstr>
      <vt:lpstr>노드 조사 조건</vt:lpstr>
      <vt:lpstr>구현 순서</vt:lpstr>
      <vt:lpstr>노드 조사 조건</vt:lpstr>
      <vt:lpstr>구현 순서</vt:lpstr>
      <vt:lpstr>노드 조사 조건</vt:lpstr>
      <vt:lpstr>구현 순서</vt:lpstr>
      <vt:lpstr>노드 갱신 조건</vt:lpstr>
      <vt:lpstr>구현 순서</vt:lpstr>
      <vt:lpstr>개선점</vt:lpstr>
      <vt:lpstr>기존 맵</vt:lpstr>
      <vt:lpstr>기존 맵</vt:lpstr>
      <vt:lpstr>처리가 애매한 경우</vt:lpstr>
      <vt:lpstr>처리가 애매한 경우</vt:lpstr>
      <vt:lpstr>처리가 애매한 경우</vt:lpstr>
      <vt:lpstr>처리가 애매한 경우</vt:lpstr>
      <vt:lpstr>3D 기반 A*</vt:lpstr>
      <vt:lpstr>3D 맵에서 길찾기</vt:lpstr>
      <vt:lpstr>3D 맵에서 길찾기</vt:lpstr>
      <vt:lpstr>3D 맵에서 길찾기</vt:lpstr>
      <vt:lpstr>3D 맵에서 길찾기</vt:lpstr>
      <vt:lpstr>3D 맵에서 길찾기</vt:lpstr>
      <vt:lpstr>3D 맵에서 길찾기</vt:lpstr>
      <vt:lpstr>3D 맵에서 길찾기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특강 과제 설명</dc:title>
  <dc:creator>정태균</dc:creator>
  <cp:lastModifiedBy>Windows 사용자</cp:lastModifiedBy>
  <cp:revision>1315</cp:revision>
  <dcterms:created xsi:type="dcterms:W3CDTF">2023-05-21T14:07:20Z</dcterms:created>
  <dcterms:modified xsi:type="dcterms:W3CDTF">2023-07-19T05:13:29Z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